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8"/>
  </p:handoutMasterIdLst>
  <p:sldIdLst>
    <p:sldId id="256" r:id="rId5"/>
    <p:sldId id="261" r:id="rId6"/>
    <p:sldId id="277" r:id="rId7"/>
    <p:sldId id="278" r:id="rId8"/>
    <p:sldId id="276" r:id="rId9"/>
    <p:sldId id="287" r:id="rId10"/>
    <p:sldId id="288" r:id="rId11"/>
    <p:sldId id="285" r:id="rId12"/>
    <p:sldId id="282" r:id="rId13"/>
    <p:sldId id="280" r:id="rId14"/>
    <p:sldId id="286" r:id="rId15"/>
    <p:sldId id="284" r:id="rId16"/>
    <p:sldId id="259" r:id="rId1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vitsemiyritysten väliaikaiset tuet" id="{E52C819D-CD92-4773-BA3B-F9B3169B7FC6}">
          <p14:sldIdLst>
            <p14:sldId id="256"/>
            <p14:sldId id="261"/>
            <p14:sldId id="277"/>
            <p14:sldId id="278"/>
            <p14:sldId id="276"/>
            <p14:sldId id="287"/>
            <p14:sldId id="288"/>
            <p14:sldId id="285"/>
            <p14:sldId id="282"/>
            <p14:sldId id="280"/>
            <p14:sldId id="286"/>
            <p14:sldId id="284"/>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7F"/>
    <a:srgbClr val="4460A5"/>
    <a:srgbClr val="F0C19E"/>
    <a:srgbClr val="F86402"/>
    <a:srgbClr val="003883"/>
    <a:srgbClr val="FFFFFF"/>
    <a:srgbClr val="04090C"/>
    <a:srgbClr val="005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455BA-1A64-4088-B7E1-41B138D12267}" v="95" dt="2020-06-03T08:39:46.684"/>
    <p1510:client id="{17DA122B-2FF1-4F5C-82DD-7FA464D58D89}" v="488" dt="2020-06-02T08:03:02.350"/>
    <p1510:client id="{35464568-F4F4-466C-BCA8-18DDCF6DF7CB}" v="13" dt="2020-06-04T11:59:32.468"/>
    <p1510:client id="{460BC2D8-4649-4AC0-9869-B49FCB05F343}" v="4" dt="2020-06-03T06:08:31.748"/>
    <p1510:client id="{511799F0-B72D-49BD-8255-68191D40962B}" v="19" dt="2020-06-04T13:29:42.626"/>
    <p1510:client id="{6151C09F-DD42-4B9A-A25C-14363DE721B6}" v="571" dt="2020-06-03T05:51:53.465"/>
    <p1510:client id="{6C997FDC-B20D-438A-94A0-239C9D24DEE8}" v="32" dt="2020-06-02T14:20:11.667"/>
    <p1510:client id="{70CBAD52-E9DE-4705-87CD-E92EADF6479D}" v="3" dt="2020-06-04T13:41:07.066"/>
    <p1510:client id="{80678E01-552A-4687-869F-D779A1943C37}" v="37" dt="2020-05-25T12:21:09.632"/>
    <p1510:client id="{924E01B5-C356-4237-80AA-48F833AB0F98}" v="17" dt="2020-06-04T13:05:22.511"/>
    <p1510:client id="{AC5BD52C-CBE0-478C-8FB2-E1D5D2B228A7}" v="1" dt="2020-06-02T12:53:56.853"/>
    <p1510:client id="{ACB76E94-EE7C-435E-9E54-79C223151028}" v="13" dt="2020-06-04T09:28:15.494"/>
    <p1510:client id="{B31FE260-8311-4A64-8CAB-546ED031FD94}" v="548" dt="2020-06-02T08:16:19.187"/>
    <p1510:client id="{B66E0A35-4A01-4E8D-BC6D-07656E46B47A}" v="117" dt="2020-06-03T06:15:00.556"/>
    <p1510:client id="{C163CAC9-5F5D-49E8-A0CF-57DD582E0507}" v="897" dt="2020-06-02T11:00:48.477"/>
    <p1510:client id="{F7D4EC18-985D-440D-A4C3-D25167985DBC}" v="170" dt="2020-06-04T05:44:00.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12" autoAdjust="0"/>
  </p:normalViewPr>
  <p:slideViewPr>
    <p:cSldViewPr snapToGrid="0">
      <p:cViewPr varScale="1">
        <p:scale>
          <a:sx n="82" d="100"/>
          <a:sy n="82" d="100"/>
        </p:scale>
        <p:origin x="691" y="58"/>
      </p:cViewPr>
      <p:guideLst/>
    </p:cSldViewPr>
  </p:slideViewPr>
  <p:outlineViewPr>
    <p:cViewPr>
      <p:scale>
        <a:sx n="33" d="100"/>
        <a:sy n="33" d="100"/>
      </p:scale>
      <p:origin x="0" y="-7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412189DC-3837-4D36-81C7-1F61378DB6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CF86ED21-4EAE-4BED-9ACD-84F0360CC3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51448C-613F-4C68-8748-5CA07AA1A18B}" type="datetimeFigureOut">
              <a:rPr lang="fi-FI" smtClean="0"/>
              <a:t>9.6.2020</a:t>
            </a:fld>
            <a:endParaRPr lang="fi-FI"/>
          </a:p>
        </p:txBody>
      </p:sp>
      <p:sp>
        <p:nvSpPr>
          <p:cNvPr id="4" name="Alatunnisteen paikkamerkki 3">
            <a:extLst>
              <a:ext uri="{FF2B5EF4-FFF2-40B4-BE49-F238E27FC236}">
                <a16:creationId xmlns:a16="http://schemas.microsoft.com/office/drawing/2014/main" id="{31BE62E6-795E-4709-A385-F60C911ED2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140B76C5-0D65-4B68-ABC4-451A17D1E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9FB7A3-29F8-4CD5-8656-DA88968DC83F}" type="slidenum">
              <a:rPr lang="fi-FI" smtClean="0"/>
              <a:t>‹#›</a:t>
            </a:fld>
            <a:endParaRPr lang="fi-FI"/>
          </a:p>
        </p:txBody>
      </p:sp>
    </p:spTree>
    <p:extLst>
      <p:ext uri="{BB962C8B-B14F-4D97-AF65-F5344CB8AC3E}">
        <p14:creationId xmlns:p14="http://schemas.microsoft.com/office/powerpoint/2010/main" val="31825749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0" name="Kuva 9" descr="Kuva, joka sisältää kohteen pöytä, kuppi, sisä, kahvi&#10;&#10;Kuvaus luotu automaattisesti">
            <a:extLst>
              <a:ext uri="{FF2B5EF4-FFF2-40B4-BE49-F238E27FC236}">
                <a16:creationId xmlns:a16="http://schemas.microsoft.com/office/drawing/2014/main" id="{875885FC-CE0C-4CBF-A209-DD576B8BE3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18414" y="-4837"/>
            <a:ext cx="4572000" cy="6858000"/>
          </a:xfrm>
          <a:prstGeom prst="rect">
            <a:avLst/>
          </a:prstGeom>
        </p:spPr>
      </p:pic>
      <p:grpSp>
        <p:nvGrpSpPr>
          <p:cNvPr id="9" name="Ryhmä 8">
            <a:extLst>
              <a:ext uri="{FF2B5EF4-FFF2-40B4-BE49-F238E27FC236}">
                <a16:creationId xmlns:a16="http://schemas.microsoft.com/office/drawing/2014/main" id="{65126AF0-6834-45E7-BBD3-0017E4DC80E5}"/>
              </a:ext>
            </a:extLst>
          </p:cNvPr>
          <p:cNvGrpSpPr/>
          <p:nvPr userDrawn="1"/>
        </p:nvGrpSpPr>
        <p:grpSpPr>
          <a:xfrm>
            <a:off x="-41722" y="-48645"/>
            <a:ext cx="10055372" cy="6917278"/>
            <a:chOff x="-41722" y="-48645"/>
            <a:chExt cx="10055372" cy="6917278"/>
          </a:xfrm>
        </p:grpSpPr>
        <p:sp>
          <p:nvSpPr>
            <p:cNvPr id="14" name="Freeform 6">
              <a:extLst>
                <a:ext uri="{FF2B5EF4-FFF2-40B4-BE49-F238E27FC236}">
                  <a16:creationId xmlns:a16="http://schemas.microsoft.com/office/drawing/2014/main" id="{2D7AC3D1-9DA8-4914-BAA5-6F66868CE4AB}"/>
                </a:ext>
              </a:extLst>
            </p:cNvPr>
            <p:cNvSpPr>
              <a:spLocks/>
            </p:cNvSpPr>
            <p:nvPr userDrawn="1"/>
          </p:nvSpPr>
          <p:spPr bwMode="auto">
            <a:xfrm>
              <a:off x="196559" y="-48645"/>
              <a:ext cx="9817091" cy="6917278"/>
            </a:xfrm>
            <a:custGeom>
              <a:avLst/>
              <a:gdLst>
                <a:gd name="T0" fmla="*/ 6133 w 6133"/>
                <a:gd name="T1" fmla="*/ 4320 h 4320"/>
                <a:gd name="T2" fmla="*/ 4642 w 6133"/>
                <a:gd name="T3" fmla="*/ 2741 h 4320"/>
                <a:gd name="T4" fmla="*/ 4666 w 6133"/>
                <a:gd name="T5" fmla="*/ 0 h 4320"/>
                <a:gd name="T6" fmla="*/ 0 w 6133"/>
                <a:gd name="T7" fmla="*/ 0 h 4320"/>
                <a:gd name="T8" fmla="*/ 0 w 6133"/>
                <a:gd name="T9" fmla="*/ 4320 h 4320"/>
                <a:gd name="T10" fmla="*/ 6133 w 6133"/>
                <a:gd name="T11" fmla="*/ 4320 h 4320"/>
              </a:gdLst>
              <a:ahLst/>
              <a:cxnLst>
                <a:cxn ang="0">
                  <a:pos x="T0" y="T1"/>
                </a:cxn>
                <a:cxn ang="0">
                  <a:pos x="T2" y="T3"/>
                </a:cxn>
                <a:cxn ang="0">
                  <a:pos x="T4" y="T5"/>
                </a:cxn>
                <a:cxn ang="0">
                  <a:pos x="T6" y="T7"/>
                </a:cxn>
                <a:cxn ang="0">
                  <a:pos x="T8" y="T9"/>
                </a:cxn>
                <a:cxn ang="0">
                  <a:pos x="T10" y="T11"/>
                </a:cxn>
              </a:cxnLst>
              <a:rect l="0" t="0" r="r" b="b"/>
              <a:pathLst>
                <a:path w="6133" h="4320">
                  <a:moveTo>
                    <a:pt x="6133" y="4320"/>
                  </a:moveTo>
                  <a:cubicBezTo>
                    <a:pt x="5309" y="4260"/>
                    <a:pt x="4634" y="3577"/>
                    <a:pt x="4642" y="2741"/>
                  </a:cubicBezTo>
                  <a:cubicBezTo>
                    <a:pt x="4666" y="0"/>
                    <a:pt x="4666" y="0"/>
                    <a:pt x="4666" y="0"/>
                  </a:cubicBezTo>
                  <a:cubicBezTo>
                    <a:pt x="0" y="0"/>
                    <a:pt x="0" y="0"/>
                    <a:pt x="0" y="0"/>
                  </a:cubicBezTo>
                  <a:cubicBezTo>
                    <a:pt x="0" y="4320"/>
                    <a:pt x="0" y="4320"/>
                    <a:pt x="0" y="4320"/>
                  </a:cubicBezTo>
                  <a:lnTo>
                    <a:pt x="6133" y="4320"/>
                  </a:lnTo>
                  <a:close/>
                </a:path>
              </a:pathLst>
            </a:custGeom>
            <a:solidFill>
              <a:srgbClr val="003883"/>
            </a:solidFill>
            <a:ln>
              <a:noFill/>
            </a:ln>
          </p:spPr>
          <p:txBody>
            <a:bodyPr vert="horz" wrap="square" lIns="91440" tIns="45720" rIns="91440" bIns="45720" numCol="1" anchor="t" anchorCtr="0" compatLnSpc="1">
              <a:prstTxWarp prst="textNoShape">
                <a:avLst/>
              </a:prstTxWarp>
            </a:bodyPr>
            <a:lstStyle/>
            <a:p>
              <a:endParaRPr lang="fi-FI"/>
            </a:p>
          </p:txBody>
        </p:sp>
        <p:sp>
          <p:nvSpPr>
            <p:cNvPr id="7" name="Suorakulmio 6">
              <a:extLst>
                <a:ext uri="{FF2B5EF4-FFF2-40B4-BE49-F238E27FC236}">
                  <a16:creationId xmlns:a16="http://schemas.microsoft.com/office/drawing/2014/main" id="{2C8BC5DB-CBBD-47B4-8FEE-044D5344481C}"/>
                </a:ext>
              </a:extLst>
            </p:cNvPr>
            <p:cNvSpPr/>
            <p:nvPr userDrawn="1"/>
          </p:nvSpPr>
          <p:spPr>
            <a:xfrm>
              <a:off x="-41722" y="-48645"/>
              <a:ext cx="244797" cy="6906645"/>
            </a:xfrm>
            <a:prstGeom prst="rect">
              <a:avLst/>
            </a:prstGeom>
            <a:solidFill>
              <a:srgbClr val="003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pic>
        <p:nvPicPr>
          <p:cNvPr id="34" name="Kuva 33" descr="Kuva, joka sisältää kohteen kello, objekti&#10;&#10;Kuvaus luotu automaattisesti">
            <a:extLst>
              <a:ext uri="{FF2B5EF4-FFF2-40B4-BE49-F238E27FC236}">
                <a16:creationId xmlns:a16="http://schemas.microsoft.com/office/drawing/2014/main" id="{3527EA38-B122-4951-9C98-4225349BCB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70592" y="4801384"/>
            <a:ext cx="5179421" cy="1724457"/>
          </a:xfrm>
          <a:prstGeom prst="rect">
            <a:avLst/>
          </a:prstGeom>
        </p:spPr>
      </p:pic>
      <p:sp>
        <p:nvSpPr>
          <p:cNvPr id="8" name="AutoShape 3"/>
          <p:cNvSpPr>
            <a:spLocks noChangeAspect="1" noChangeArrowheads="1" noTextEdit="1"/>
          </p:cNvSpPr>
          <p:nvPr userDrawn="1"/>
        </p:nvSpPr>
        <p:spPr bwMode="auto">
          <a:xfrm>
            <a:off x="11113" y="21892"/>
            <a:ext cx="12180887" cy="686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endParaRPr lang="fi-FI"/>
          </a:p>
        </p:txBody>
      </p:sp>
      <p:sp>
        <p:nvSpPr>
          <p:cNvPr id="13" name="Päivämäärän paikkamerkki 3"/>
          <p:cNvSpPr txBox="1">
            <a:spLocks/>
          </p:cNvSpPr>
          <p:nvPr userDrawn="1"/>
        </p:nvSpPr>
        <p:spPr>
          <a:xfrm>
            <a:off x="849314" y="6213013"/>
            <a:ext cx="2743200" cy="365125"/>
          </a:xfrm>
          <a:prstGeom prst="rect">
            <a:avLst/>
          </a:prstGeom>
        </p:spPr>
        <p:txBody>
          <a:bodyPr vert="horz" lIns="91440" tIns="45720" rIns="91440" bIns="45720" rtlCol="0" anchor="ctr"/>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CC8A40E-AE78-41A6-8D2F-B709CC302EF3}" type="datetimeFigureOut">
              <a:rPr lang="fi-FI" smtClean="0">
                <a:solidFill>
                  <a:schemeClr val="bg1"/>
                </a:solidFill>
              </a:rPr>
              <a:pPr/>
              <a:t>9.6.2020</a:t>
            </a:fld>
            <a:endParaRPr lang="fi-FI">
              <a:solidFill>
                <a:schemeClr val="bg1"/>
              </a:solidFill>
            </a:endParaRPr>
          </a:p>
        </p:txBody>
      </p:sp>
      <p:sp>
        <p:nvSpPr>
          <p:cNvPr id="15" name="Dian numeron paikkamerkki 5"/>
          <p:cNvSpPr txBox="1">
            <a:spLocks/>
          </p:cNvSpPr>
          <p:nvPr userDrawn="1"/>
        </p:nvSpPr>
        <p:spPr>
          <a:xfrm>
            <a:off x="8621714" y="6378242"/>
            <a:ext cx="2743200" cy="365125"/>
          </a:xfrm>
          <a:prstGeom prst="rect">
            <a:avLst/>
          </a:prstGeom>
        </p:spPr>
        <p:txBody>
          <a:bodyPr vert="horz" lIns="91440" tIns="45720" rIns="91440" bIns="45720" rtlCol="0" anchor="ctr"/>
          <a:lstStyle>
            <a:defPPr>
              <a:defRPr lang="fi-FI"/>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91944D-5DBD-4AA4-83E3-3DB007A0B20B}" type="slidenum">
              <a:rPr lang="fi-FI" smtClean="0"/>
              <a:pPr/>
              <a:t>‹#›</a:t>
            </a:fld>
            <a:endParaRPr lang="fi-FI"/>
          </a:p>
        </p:txBody>
      </p:sp>
      <p:sp>
        <p:nvSpPr>
          <p:cNvPr id="2" name="Otsikko 1"/>
          <p:cNvSpPr>
            <a:spLocks noGrp="1"/>
          </p:cNvSpPr>
          <p:nvPr>
            <p:ph type="ctrTitle"/>
          </p:nvPr>
        </p:nvSpPr>
        <p:spPr>
          <a:xfrm>
            <a:off x="849314" y="1531480"/>
            <a:ext cx="6338295" cy="1738167"/>
          </a:xfrm>
        </p:spPr>
        <p:txBody>
          <a:bodyPr anchor="t">
            <a:normAutofit/>
          </a:bodyPr>
          <a:lstStyle>
            <a:lvl1pPr algn="l">
              <a:defRPr sz="6000">
                <a:solidFill>
                  <a:schemeClr val="bg1"/>
                </a:solidFill>
                <a:latin typeface="Calibri" panose="020F0502020204030204" pitchFamily="34" charset="0"/>
                <a:cs typeface="Calibri" panose="020F0502020204030204" pitchFamily="34" charset="0"/>
              </a:defRPr>
            </a:lvl1pPr>
          </a:lstStyle>
          <a:p>
            <a:endParaRPr lang="fi-FI"/>
          </a:p>
        </p:txBody>
      </p:sp>
      <p:sp>
        <p:nvSpPr>
          <p:cNvPr id="3" name="Alaotsikko 2"/>
          <p:cNvSpPr>
            <a:spLocks noGrp="1"/>
          </p:cNvSpPr>
          <p:nvPr>
            <p:ph type="subTitle" idx="1"/>
          </p:nvPr>
        </p:nvSpPr>
        <p:spPr>
          <a:xfrm>
            <a:off x="849314" y="4173999"/>
            <a:ext cx="6444621" cy="1655762"/>
          </a:xfrm>
        </p:spPr>
        <p:txBody>
          <a:bodyPr anchor="t"/>
          <a:lstStyle>
            <a:lvl1pPr marL="0" indent="0" algn="l">
              <a:buNone/>
              <a:defRPr sz="2400" baseline="0">
                <a:solidFill>
                  <a:schemeClr val="bg1"/>
                </a:solidFill>
                <a:latin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
        <p:nvSpPr>
          <p:cNvPr id="6" name="Alatunnisteen paikkamerkki 5"/>
          <p:cNvSpPr>
            <a:spLocks noGrp="1"/>
          </p:cNvSpPr>
          <p:nvPr>
            <p:ph type="ftr" sz="quarter" idx="11"/>
          </p:nvPr>
        </p:nvSpPr>
        <p:spPr>
          <a:xfrm>
            <a:off x="1843476" y="6213012"/>
            <a:ext cx="4114800" cy="365125"/>
          </a:xfrm>
        </p:spPr>
        <p:txBody>
          <a:bodyPr/>
          <a:lstStyle>
            <a:lvl1pPr>
              <a:defRPr>
                <a:solidFill>
                  <a:schemeClr val="bg1"/>
                </a:solidFill>
              </a:defRPr>
            </a:lvl1pPr>
          </a:lstStyle>
          <a:p>
            <a:endParaRPr lang="fi-FI"/>
          </a:p>
        </p:txBody>
      </p:sp>
      <p:sp>
        <p:nvSpPr>
          <p:cNvPr id="12" name="Freeform 5">
            <a:extLst>
              <a:ext uri="{FF2B5EF4-FFF2-40B4-BE49-F238E27FC236}">
                <a16:creationId xmlns:a16="http://schemas.microsoft.com/office/drawing/2014/main" id="{495C1109-D9AB-4BF9-B0D5-CEA73804F64F}"/>
              </a:ext>
            </a:extLst>
          </p:cNvPr>
          <p:cNvSpPr>
            <a:spLocks/>
          </p:cNvSpPr>
          <p:nvPr userDrawn="1"/>
        </p:nvSpPr>
        <p:spPr bwMode="auto">
          <a:xfrm>
            <a:off x="12182476"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Suorakulmio: Vastakkaiset kulmat pyöristetty 29">
            <a:extLst>
              <a:ext uri="{FF2B5EF4-FFF2-40B4-BE49-F238E27FC236}">
                <a16:creationId xmlns:a16="http://schemas.microsoft.com/office/drawing/2014/main" id="{DB473816-2C6C-4873-B262-BBA49EF3E90C}"/>
              </a:ext>
            </a:extLst>
          </p:cNvPr>
          <p:cNvSpPr/>
          <p:nvPr userDrawn="1"/>
        </p:nvSpPr>
        <p:spPr>
          <a:xfrm>
            <a:off x="-103367" y="-127221"/>
            <a:ext cx="2743200" cy="985962"/>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9" name="Kuva 28" descr="Kuva, joka sisältää kohteen piirtäminen&#10;&#10;Kuvaus luotu automaattisesti">
            <a:extLst>
              <a:ext uri="{FF2B5EF4-FFF2-40B4-BE49-F238E27FC236}">
                <a16:creationId xmlns:a16="http://schemas.microsoft.com/office/drawing/2014/main" id="{B85DB3B1-1E88-4A45-806B-EF9B948E11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Tree>
    <p:extLst>
      <p:ext uri="{BB962C8B-B14F-4D97-AF65-F5344CB8AC3E}">
        <p14:creationId xmlns:p14="http://schemas.microsoft.com/office/powerpoint/2010/main" val="2945711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Otsikko ja sisältö">
    <p:spTree>
      <p:nvGrpSpPr>
        <p:cNvPr id="1" name=""/>
        <p:cNvGrpSpPr/>
        <p:nvPr/>
      </p:nvGrpSpPr>
      <p:grpSpPr>
        <a:xfrm>
          <a:off x="0" y="0"/>
          <a:ext cx="0" cy="0"/>
          <a:chOff x="0" y="0"/>
          <a:chExt cx="0" cy="0"/>
        </a:xfrm>
      </p:grpSpPr>
      <p:pic>
        <p:nvPicPr>
          <p:cNvPr id="10" name="Kuva 9" descr="Kuva, joka sisältää kohteen ruoka, lautanen, pöytä, valkoinen&#10;&#10;Kuvaus luotu automaattisesti">
            <a:extLst>
              <a:ext uri="{FF2B5EF4-FFF2-40B4-BE49-F238E27FC236}">
                <a16:creationId xmlns:a16="http://schemas.microsoft.com/office/drawing/2014/main" id="{9B8F2506-4D0C-4B52-B77F-15D3FC79F4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750" y="-1"/>
            <a:ext cx="3905250" cy="1524000"/>
          </a:xfrm>
          <a:prstGeom prst="rect">
            <a:avLst/>
          </a:prstGeom>
        </p:spPr>
      </p:pic>
      <p:sp>
        <p:nvSpPr>
          <p:cNvPr id="28" name="Freeform 9">
            <a:extLst>
              <a:ext uri="{FF2B5EF4-FFF2-40B4-BE49-F238E27FC236}">
                <a16:creationId xmlns:a16="http://schemas.microsoft.com/office/drawing/2014/main" id="{90296BD2-7B81-4AD6-B883-0209EA6D9322}"/>
              </a:ext>
            </a:extLst>
          </p:cNvPr>
          <p:cNvSpPr>
            <a:spLocks/>
          </p:cNvSpPr>
          <p:nvPr userDrawn="1"/>
        </p:nvSpPr>
        <p:spPr bwMode="auto">
          <a:xfrm flipV="1">
            <a:off x="8153399" y="1"/>
            <a:ext cx="4042355" cy="1607618"/>
          </a:xfrm>
          <a:custGeom>
            <a:avLst/>
            <a:gdLst>
              <a:gd name="T0" fmla="*/ 0 w 4578"/>
              <a:gd name="T1" fmla="*/ 0 h 1818"/>
              <a:gd name="T2" fmla="*/ 0 w 4578"/>
              <a:gd name="T3" fmla="*/ 218 h 1818"/>
              <a:gd name="T4" fmla="*/ 0 w 4578"/>
              <a:gd name="T5" fmla="*/ 240 h 1818"/>
              <a:gd name="T6" fmla="*/ 0 w 4578"/>
              <a:gd name="T7" fmla="*/ 1818 h 1818"/>
              <a:gd name="T8" fmla="*/ 258 w 4578"/>
              <a:gd name="T9" fmla="*/ 1818 h 1818"/>
              <a:gd name="T10" fmla="*/ 258 w 4578"/>
              <a:gd name="T11" fmla="*/ 1746 h 1818"/>
              <a:gd name="T12" fmla="*/ 1837 w 4578"/>
              <a:gd name="T13" fmla="*/ 255 h 1818"/>
              <a:gd name="T14" fmla="*/ 4578 w 4578"/>
              <a:gd name="T15" fmla="*/ 279 h 1818"/>
              <a:gd name="T16" fmla="*/ 4578 w 4578"/>
              <a:gd name="T17" fmla="*/ 240 h 1818"/>
              <a:gd name="T18" fmla="*/ 4578 w 4578"/>
              <a:gd name="T19" fmla="*/ 218 h 1818"/>
              <a:gd name="T20" fmla="*/ 4578 w 4578"/>
              <a:gd name="T21" fmla="*/ 0 h 1818"/>
              <a:gd name="T22" fmla="*/ 0 w 4578"/>
              <a:gd name="T23"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8" h="1818">
                <a:moveTo>
                  <a:pt x="0" y="0"/>
                </a:moveTo>
                <a:cubicBezTo>
                  <a:pt x="0" y="218"/>
                  <a:pt x="0" y="218"/>
                  <a:pt x="0" y="218"/>
                </a:cubicBezTo>
                <a:cubicBezTo>
                  <a:pt x="0" y="240"/>
                  <a:pt x="0" y="240"/>
                  <a:pt x="0" y="240"/>
                </a:cubicBezTo>
                <a:cubicBezTo>
                  <a:pt x="0" y="1818"/>
                  <a:pt x="0" y="1818"/>
                  <a:pt x="0" y="1818"/>
                </a:cubicBezTo>
                <a:cubicBezTo>
                  <a:pt x="258" y="1818"/>
                  <a:pt x="258" y="1818"/>
                  <a:pt x="258" y="1818"/>
                </a:cubicBezTo>
                <a:cubicBezTo>
                  <a:pt x="258" y="1746"/>
                  <a:pt x="258" y="1746"/>
                  <a:pt x="258" y="1746"/>
                </a:cubicBezTo>
                <a:cubicBezTo>
                  <a:pt x="318" y="922"/>
                  <a:pt x="1001" y="248"/>
                  <a:pt x="1837" y="255"/>
                </a:cubicBezTo>
                <a:cubicBezTo>
                  <a:pt x="4578" y="279"/>
                  <a:pt x="4578" y="279"/>
                  <a:pt x="4578" y="279"/>
                </a:cubicBezTo>
                <a:cubicBezTo>
                  <a:pt x="4578" y="261"/>
                  <a:pt x="4578" y="249"/>
                  <a:pt x="4578" y="240"/>
                </a:cubicBezTo>
                <a:cubicBezTo>
                  <a:pt x="4578" y="218"/>
                  <a:pt x="4578" y="218"/>
                  <a:pt x="4578" y="218"/>
                </a:cubicBezTo>
                <a:cubicBezTo>
                  <a:pt x="4578" y="0"/>
                  <a:pt x="4578" y="0"/>
                  <a:pt x="457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C6780F89-CB76-4BD7-8EB2-1EF0E26D6AAD}"/>
              </a:ext>
            </a:extLst>
          </p:cNvPr>
          <p:cNvSpPr>
            <a:spLocks/>
          </p:cNvSpPr>
          <p:nvPr userDrawn="1"/>
        </p:nvSpPr>
        <p:spPr bwMode="auto">
          <a:xfrm>
            <a:off x="8783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7" name="Kuva 16" descr="Kuva, joka sisältää kohteen piirtäminen&#10;&#10;Kuvaus luotu automaattisesti">
            <a:extLst>
              <a:ext uri="{FF2B5EF4-FFF2-40B4-BE49-F238E27FC236}">
                <a16:creationId xmlns:a16="http://schemas.microsoft.com/office/drawing/2014/main" id="{4FC1563E-E762-49A2-AD50-8F48218187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6" name="Otsikko 1">
            <a:extLst>
              <a:ext uri="{FF2B5EF4-FFF2-40B4-BE49-F238E27FC236}">
                <a16:creationId xmlns:a16="http://schemas.microsoft.com/office/drawing/2014/main" id="{EE7D8175-1764-4259-A5B6-B9F8E4B530BC}"/>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8" name="Sisällön paikkamerkki 2">
            <a:extLst>
              <a:ext uri="{FF2B5EF4-FFF2-40B4-BE49-F238E27FC236}">
                <a16:creationId xmlns:a16="http://schemas.microsoft.com/office/drawing/2014/main" id="{3AFAE343-EDF1-43F7-92C3-95CEDE5FF620}"/>
              </a:ext>
            </a:extLst>
          </p:cNvPr>
          <p:cNvSpPr>
            <a:spLocks noGrp="1"/>
          </p:cNvSpPr>
          <p:nvPr>
            <p:ph idx="1"/>
          </p:nvPr>
        </p:nvSpPr>
        <p:spPr>
          <a:xfrm>
            <a:off x="517078" y="2122460"/>
            <a:ext cx="10836721"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353926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pic>
        <p:nvPicPr>
          <p:cNvPr id="8" name="Kuva 7" descr="Kuva, joka sisältää kohteen lautanen, pöytä, ruoka, sisä&#10;&#10;Kuvaus luotu automaattisesti">
            <a:extLst>
              <a:ext uri="{FF2B5EF4-FFF2-40B4-BE49-F238E27FC236}">
                <a16:creationId xmlns:a16="http://schemas.microsoft.com/office/drawing/2014/main" id="{0A953FAD-7B92-4687-9047-0F145DA14F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750" y="0"/>
            <a:ext cx="3905250" cy="1524000"/>
          </a:xfrm>
          <a:prstGeom prst="rect">
            <a:avLst/>
          </a:prstGeom>
        </p:spPr>
      </p:pic>
      <p:sp>
        <p:nvSpPr>
          <p:cNvPr id="28" name="Freeform 9">
            <a:extLst>
              <a:ext uri="{FF2B5EF4-FFF2-40B4-BE49-F238E27FC236}">
                <a16:creationId xmlns:a16="http://schemas.microsoft.com/office/drawing/2014/main" id="{90296BD2-7B81-4AD6-B883-0209EA6D9322}"/>
              </a:ext>
            </a:extLst>
          </p:cNvPr>
          <p:cNvSpPr>
            <a:spLocks/>
          </p:cNvSpPr>
          <p:nvPr userDrawn="1"/>
        </p:nvSpPr>
        <p:spPr bwMode="auto">
          <a:xfrm flipV="1">
            <a:off x="8153399" y="1"/>
            <a:ext cx="4042355" cy="1607618"/>
          </a:xfrm>
          <a:custGeom>
            <a:avLst/>
            <a:gdLst>
              <a:gd name="T0" fmla="*/ 0 w 4578"/>
              <a:gd name="T1" fmla="*/ 0 h 1818"/>
              <a:gd name="T2" fmla="*/ 0 w 4578"/>
              <a:gd name="T3" fmla="*/ 218 h 1818"/>
              <a:gd name="T4" fmla="*/ 0 w 4578"/>
              <a:gd name="T5" fmla="*/ 240 h 1818"/>
              <a:gd name="T6" fmla="*/ 0 w 4578"/>
              <a:gd name="T7" fmla="*/ 1818 h 1818"/>
              <a:gd name="T8" fmla="*/ 258 w 4578"/>
              <a:gd name="T9" fmla="*/ 1818 h 1818"/>
              <a:gd name="T10" fmla="*/ 258 w 4578"/>
              <a:gd name="T11" fmla="*/ 1746 h 1818"/>
              <a:gd name="T12" fmla="*/ 1837 w 4578"/>
              <a:gd name="T13" fmla="*/ 255 h 1818"/>
              <a:gd name="T14" fmla="*/ 4578 w 4578"/>
              <a:gd name="T15" fmla="*/ 279 h 1818"/>
              <a:gd name="T16" fmla="*/ 4578 w 4578"/>
              <a:gd name="T17" fmla="*/ 240 h 1818"/>
              <a:gd name="T18" fmla="*/ 4578 w 4578"/>
              <a:gd name="T19" fmla="*/ 218 h 1818"/>
              <a:gd name="T20" fmla="*/ 4578 w 4578"/>
              <a:gd name="T21" fmla="*/ 0 h 1818"/>
              <a:gd name="T22" fmla="*/ 0 w 4578"/>
              <a:gd name="T23"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8" h="1818">
                <a:moveTo>
                  <a:pt x="0" y="0"/>
                </a:moveTo>
                <a:cubicBezTo>
                  <a:pt x="0" y="218"/>
                  <a:pt x="0" y="218"/>
                  <a:pt x="0" y="218"/>
                </a:cubicBezTo>
                <a:cubicBezTo>
                  <a:pt x="0" y="240"/>
                  <a:pt x="0" y="240"/>
                  <a:pt x="0" y="240"/>
                </a:cubicBezTo>
                <a:cubicBezTo>
                  <a:pt x="0" y="1818"/>
                  <a:pt x="0" y="1818"/>
                  <a:pt x="0" y="1818"/>
                </a:cubicBezTo>
                <a:cubicBezTo>
                  <a:pt x="258" y="1818"/>
                  <a:pt x="258" y="1818"/>
                  <a:pt x="258" y="1818"/>
                </a:cubicBezTo>
                <a:cubicBezTo>
                  <a:pt x="258" y="1746"/>
                  <a:pt x="258" y="1746"/>
                  <a:pt x="258" y="1746"/>
                </a:cubicBezTo>
                <a:cubicBezTo>
                  <a:pt x="318" y="922"/>
                  <a:pt x="1001" y="248"/>
                  <a:pt x="1837" y="255"/>
                </a:cubicBezTo>
                <a:cubicBezTo>
                  <a:pt x="4578" y="279"/>
                  <a:pt x="4578" y="279"/>
                  <a:pt x="4578" y="279"/>
                </a:cubicBezTo>
                <a:cubicBezTo>
                  <a:pt x="4578" y="261"/>
                  <a:pt x="4578" y="249"/>
                  <a:pt x="4578" y="240"/>
                </a:cubicBezTo>
                <a:cubicBezTo>
                  <a:pt x="4578" y="218"/>
                  <a:pt x="4578" y="218"/>
                  <a:pt x="4578" y="218"/>
                </a:cubicBezTo>
                <a:cubicBezTo>
                  <a:pt x="4578" y="0"/>
                  <a:pt x="4578" y="0"/>
                  <a:pt x="457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C6780F89-CB76-4BD7-8EB2-1EF0E26D6AAD}"/>
              </a:ext>
            </a:extLst>
          </p:cNvPr>
          <p:cNvSpPr>
            <a:spLocks/>
          </p:cNvSpPr>
          <p:nvPr userDrawn="1"/>
        </p:nvSpPr>
        <p:spPr bwMode="auto">
          <a:xfrm>
            <a:off x="8783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7" name="Kuva 16" descr="Kuva, joka sisältää kohteen piirtäminen&#10;&#10;Kuvaus luotu automaattisesti">
            <a:extLst>
              <a:ext uri="{FF2B5EF4-FFF2-40B4-BE49-F238E27FC236}">
                <a16:creationId xmlns:a16="http://schemas.microsoft.com/office/drawing/2014/main" id="{4FC1563E-E762-49A2-AD50-8F48218187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3" name="Otsikko 1">
            <a:extLst>
              <a:ext uri="{FF2B5EF4-FFF2-40B4-BE49-F238E27FC236}">
                <a16:creationId xmlns:a16="http://schemas.microsoft.com/office/drawing/2014/main" id="{8C2DC389-88A4-4738-A3BD-A470261B4BAF}"/>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4" name="Sisällön paikkamerkki 2">
            <a:extLst>
              <a:ext uri="{FF2B5EF4-FFF2-40B4-BE49-F238E27FC236}">
                <a16:creationId xmlns:a16="http://schemas.microsoft.com/office/drawing/2014/main" id="{55A6D461-6E12-4B1A-A523-B95CAC16D771}"/>
              </a:ext>
            </a:extLst>
          </p:cNvPr>
          <p:cNvSpPr>
            <a:spLocks noGrp="1"/>
          </p:cNvSpPr>
          <p:nvPr>
            <p:ph idx="1"/>
          </p:nvPr>
        </p:nvSpPr>
        <p:spPr>
          <a:xfrm>
            <a:off x="517078" y="2122460"/>
            <a:ext cx="10836721"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34214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Otsikko ja sisältö">
    <p:spTree>
      <p:nvGrpSpPr>
        <p:cNvPr id="1" name=""/>
        <p:cNvGrpSpPr/>
        <p:nvPr/>
      </p:nvGrpSpPr>
      <p:grpSpPr>
        <a:xfrm>
          <a:off x="0" y="0"/>
          <a:ext cx="0" cy="0"/>
          <a:chOff x="0" y="0"/>
          <a:chExt cx="0" cy="0"/>
        </a:xfrm>
      </p:grpSpPr>
      <p:pic>
        <p:nvPicPr>
          <p:cNvPr id="9" name="Kuva 8" descr="Kuva, joka sisältää kohteen kuppi, pieni, istuminen, pöytä&#10;&#10;Kuvaus luotu automaattisesti">
            <a:extLst>
              <a:ext uri="{FF2B5EF4-FFF2-40B4-BE49-F238E27FC236}">
                <a16:creationId xmlns:a16="http://schemas.microsoft.com/office/drawing/2014/main" id="{5F91A66D-C4E3-4E60-BAC0-5D61B93CA5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95063" y="0"/>
            <a:ext cx="3905250" cy="1524000"/>
          </a:xfrm>
          <a:prstGeom prst="rect">
            <a:avLst/>
          </a:prstGeom>
        </p:spPr>
      </p:pic>
      <p:sp>
        <p:nvSpPr>
          <p:cNvPr id="28" name="Freeform 9">
            <a:extLst>
              <a:ext uri="{FF2B5EF4-FFF2-40B4-BE49-F238E27FC236}">
                <a16:creationId xmlns:a16="http://schemas.microsoft.com/office/drawing/2014/main" id="{90296BD2-7B81-4AD6-B883-0209EA6D9322}"/>
              </a:ext>
            </a:extLst>
          </p:cNvPr>
          <p:cNvSpPr>
            <a:spLocks/>
          </p:cNvSpPr>
          <p:nvPr userDrawn="1"/>
        </p:nvSpPr>
        <p:spPr bwMode="auto">
          <a:xfrm flipV="1">
            <a:off x="8153399" y="1"/>
            <a:ext cx="4042355" cy="1607618"/>
          </a:xfrm>
          <a:custGeom>
            <a:avLst/>
            <a:gdLst>
              <a:gd name="T0" fmla="*/ 0 w 4578"/>
              <a:gd name="T1" fmla="*/ 0 h 1818"/>
              <a:gd name="T2" fmla="*/ 0 w 4578"/>
              <a:gd name="T3" fmla="*/ 218 h 1818"/>
              <a:gd name="T4" fmla="*/ 0 w 4578"/>
              <a:gd name="T5" fmla="*/ 240 h 1818"/>
              <a:gd name="T6" fmla="*/ 0 w 4578"/>
              <a:gd name="T7" fmla="*/ 1818 h 1818"/>
              <a:gd name="T8" fmla="*/ 258 w 4578"/>
              <a:gd name="T9" fmla="*/ 1818 h 1818"/>
              <a:gd name="T10" fmla="*/ 258 w 4578"/>
              <a:gd name="T11" fmla="*/ 1746 h 1818"/>
              <a:gd name="T12" fmla="*/ 1837 w 4578"/>
              <a:gd name="T13" fmla="*/ 255 h 1818"/>
              <a:gd name="T14" fmla="*/ 4578 w 4578"/>
              <a:gd name="T15" fmla="*/ 279 h 1818"/>
              <a:gd name="T16" fmla="*/ 4578 w 4578"/>
              <a:gd name="T17" fmla="*/ 240 h 1818"/>
              <a:gd name="T18" fmla="*/ 4578 w 4578"/>
              <a:gd name="T19" fmla="*/ 218 h 1818"/>
              <a:gd name="T20" fmla="*/ 4578 w 4578"/>
              <a:gd name="T21" fmla="*/ 0 h 1818"/>
              <a:gd name="T22" fmla="*/ 0 w 4578"/>
              <a:gd name="T23"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8" h="1818">
                <a:moveTo>
                  <a:pt x="0" y="0"/>
                </a:moveTo>
                <a:cubicBezTo>
                  <a:pt x="0" y="218"/>
                  <a:pt x="0" y="218"/>
                  <a:pt x="0" y="218"/>
                </a:cubicBezTo>
                <a:cubicBezTo>
                  <a:pt x="0" y="240"/>
                  <a:pt x="0" y="240"/>
                  <a:pt x="0" y="240"/>
                </a:cubicBezTo>
                <a:cubicBezTo>
                  <a:pt x="0" y="1818"/>
                  <a:pt x="0" y="1818"/>
                  <a:pt x="0" y="1818"/>
                </a:cubicBezTo>
                <a:cubicBezTo>
                  <a:pt x="258" y="1818"/>
                  <a:pt x="258" y="1818"/>
                  <a:pt x="258" y="1818"/>
                </a:cubicBezTo>
                <a:cubicBezTo>
                  <a:pt x="258" y="1746"/>
                  <a:pt x="258" y="1746"/>
                  <a:pt x="258" y="1746"/>
                </a:cubicBezTo>
                <a:cubicBezTo>
                  <a:pt x="318" y="922"/>
                  <a:pt x="1001" y="248"/>
                  <a:pt x="1837" y="255"/>
                </a:cubicBezTo>
                <a:cubicBezTo>
                  <a:pt x="4578" y="279"/>
                  <a:pt x="4578" y="279"/>
                  <a:pt x="4578" y="279"/>
                </a:cubicBezTo>
                <a:cubicBezTo>
                  <a:pt x="4578" y="261"/>
                  <a:pt x="4578" y="249"/>
                  <a:pt x="4578" y="240"/>
                </a:cubicBezTo>
                <a:cubicBezTo>
                  <a:pt x="4578" y="218"/>
                  <a:pt x="4578" y="218"/>
                  <a:pt x="4578" y="218"/>
                </a:cubicBezTo>
                <a:cubicBezTo>
                  <a:pt x="4578" y="0"/>
                  <a:pt x="4578" y="0"/>
                  <a:pt x="457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C6780F89-CB76-4BD7-8EB2-1EF0E26D6AAD}"/>
              </a:ext>
            </a:extLst>
          </p:cNvPr>
          <p:cNvSpPr>
            <a:spLocks/>
          </p:cNvSpPr>
          <p:nvPr userDrawn="1"/>
        </p:nvSpPr>
        <p:spPr bwMode="auto">
          <a:xfrm>
            <a:off x="8783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7" name="Kuva 16" descr="Kuva, joka sisältää kohteen piirtäminen&#10;&#10;Kuvaus luotu automaattisesti">
            <a:extLst>
              <a:ext uri="{FF2B5EF4-FFF2-40B4-BE49-F238E27FC236}">
                <a16:creationId xmlns:a16="http://schemas.microsoft.com/office/drawing/2014/main" id="{4FC1563E-E762-49A2-AD50-8F48218187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1" name="Otsikko 1">
            <a:extLst>
              <a:ext uri="{FF2B5EF4-FFF2-40B4-BE49-F238E27FC236}">
                <a16:creationId xmlns:a16="http://schemas.microsoft.com/office/drawing/2014/main" id="{A2B36AF9-8E8A-4CA4-9347-5D04EE12103E}"/>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B1551C97-5C31-4868-B4B0-867D4D82BDC8}"/>
              </a:ext>
            </a:extLst>
          </p:cNvPr>
          <p:cNvSpPr>
            <a:spLocks noGrp="1"/>
          </p:cNvSpPr>
          <p:nvPr>
            <p:ph idx="1"/>
          </p:nvPr>
        </p:nvSpPr>
        <p:spPr>
          <a:xfrm>
            <a:off x="517078" y="2122460"/>
            <a:ext cx="10836721"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256723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838200" y="1787611"/>
            <a:ext cx="10515600" cy="948272"/>
          </a:xfrm>
        </p:spPr>
        <p:txBody>
          <a:bodyPr anchor="t"/>
          <a:lstStyle>
            <a:lvl1pPr>
              <a:defRPr>
                <a:solidFill>
                  <a:srgbClr val="003883"/>
                </a:solidFill>
              </a:defRPr>
            </a:lvl1pPr>
          </a:lstStyle>
          <a:p>
            <a:r>
              <a:rPr lang="fi-FI"/>
              <a:t>Muokkaa perustyyl. napsautt.</a:t>
            </a:r>
          </a:p>
        </p:txBody>
      </p:sp>
      <p:sp>
        <p:nvSpPr>
          <p:cNvPr id="3" name="Sisällön paikkamerkki 2"/>
          <p:cNvSpPr>
            <a:spLocks noGrp="1"/>
          </p:cNvSpPr>
          <p:nvPr>
            <p:ph sz="half" idx="1"/>
          </p:nvPr>
        </p:nvSpPr>
        <p:spPr>
          <a:xfrm>
            <a:off x="838200" y="2825577"/>
            <a:ext cx="5181600" cy="335138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2825577"/>
            <a:ext cx="5181600" cy="3351385"/>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460BF3EE-CA90-421C-BEF2-210EE38BE151}" type="datetimeFigureOut">
              <a:rPr lang="fi-FI" smtClean="0"/>
              <a:t>9.6.2020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FE34398-43B7-4B32-9414-5E2AC5A84245}" type="slidenum">
              <a:rPr lang="fi-FI" smtClean="0"/>
              <a:t>‹#›</a:t>
            </a:fld>
            <a:endParaRPr lang="fi-FI"/>
          </a:p>
        </p:txBody>
      </p:sp>
      <p:pic>
        <p:nvPicPr>
          <p:cNvPr id="9" name="Kuva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24" y="4915"/>
            <a:ext cx="3153327" cy="1102289"/>
          </a:xfrm>
          <a:prstGeom prst="rect">
            <a:avLst/>
          </a:prstGeom>
        </p:spPr>
      </p:pic>
    </p:spTree>
    <p:extLst>
      <p:ext uri="{BB962C8B-B14F-4D97-AF65-F5344CB8AC3E}">
        <p14:creationId xmlns:p14="http://schemas.microsoft.com/office/powerpoint/2010/main" val="3800058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1499782"/>
            <a:ext cx="10515600" cy="996284"/>
          </a:xfrm>
        </p:spPr>
        <p:txBody>
          <a:bodyPr anchor="t"/>
          <a:lstStyle>
            <a:lvl1pPr>
              <a:defRPr>
                <a:solidFill>
                  <a:srgbClr val="003883"/>
                </a:solidFill>
              </a:defRPr>
            </a:lvl1pPr>
          </a:lstStyle>
          <a:p>
            <a:r>
              <a:rPr lang="fi-FI"/>
              <a:t>Muokkaa perustyyl. napsautt.</a:t>
            </a:r>
          </a:p>
        </p:txBody>
      </p:sp>
      <p:sp>
        <p:nvSpPr>
          <p:cNvPr id="3" name="Tekstin paikkamerkki 2"/>
          <p:cNvSpPr>
            <a:spLocks noGrp="1"/>
          </p:cNvSpPr>
          <p:nvPr>
            <p:ph type="body" idx="1"/>
          </p:nvPr>
        </p:nvSpPr>
        <p:spPr>
          <a:xfrm>
            <a:off x="839788" y="2662752"/>
            <a:ext cx="5157787" cy="49040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3319849"/>
            <a:ext cx="5157787" cy="286981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2662752"/>
            <a:ext cx="5183188" cy="490409"/>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3319849"/>
            <a:ext cx="5183188" cy="2869814"/>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460BF3EE-CA90-421C-BEF2-210EE38BE151}" type="datetimeFigureOut">
              <a:rPr lang="fi-FI" smtClean="0"/>
              <a:t>9.6.2020</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FE34398-43B7-4B32-9414-5E2AC5A84245}" type="slidenum">
              <a:rPr lang="fi-FI" smtClean="0"/>
              <a:t>‹#›</a:t>
            </a:fld>
            <a:endParaRPr lang="fi-FI"/>
          </a:p>
        </p:txBody>
      </p:sp>
      <p:pic>
        <p:nvPicPr>
          <p:cNvPr id="11" name="Kuva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24" y="4915"/>
            <a:ext cx="3153327" cy="1102289"/>
          </a:xfrm>
          <a:prstGeom prst="rect">
            <a:avLst/>
          </a:prstGeom>
        </p:spPr>
      </p:pic>
    </p:spTree>
    <p:extLst>
      <p:ext uri="{BB962C8B-B14F-4D97-AF65-F5344CB8AC3E}">
        <p14:creationId xmlns:p14="http://schemas.microsoft.com/office/powerpoint/2010/main" val="1435217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838200" y="851157"/>
            <a:ext cx="10515600" cy="1325563"/>
          </a:xfrm>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460BF3EE-CA90-421C-BEF2-210EE38BE151}" type="datetimeFigureOut">
              <a:rPr lang="fi-FI" smtClean="0"/>
              <a:t>9.6.2020</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FE34398-43B7-4B32-9414-5E2AC5A84245}" type="slidenum">
              <a:rPr lang="fi-FI" smtClean="0"/>
              <a:t>‹#›</a:t>
            </a:fld>
            <a:endParaRPr lang="fi-FI"/>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24" y="4915"/>
            <a:ext cx="3153327" cy="1102289"/>
          </a:xfrm>
          <a:prstGeom prst="rect">
            <a:avLst/>
          </a:prstGeom>
        </p:spPr>
      </p:pic>
    </p:spTree>
    <p:extLst>
      <p:ext uri="{BB962C8B-B14F-4D97-AF65-F5344CB8AC3E}">
        <p14:creationId xmlns:p14="http://schemas.microsoft.com/office/powerpoint/2010/main" val="4156635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460BF3EE-CA90-421C-BEF2-210EE38BE151}" type="datetimeFigureOut">
              <a:rPr lang="fi-FI" smtClean="0"/>
              <a:t>9.6.2020</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FE34398-43B7-4B32-9414-5E2AC5A84245}" type="slidenum">
              <a:rPr lang="fi-FI" smtClean="0"/>
              <a:t>‹#›</a:t>
            </a:fld>
            <a:endParaRPr lang="fi-FI"/>
          </a:p>
        </p:txBody>
      </p:sp>
    </p:spTree>
    <p:extLst>
      <p:ext uri="{BB962C8B-B14F-4D97-AF65-F5344CB8AC3E}">
        <p14:creationId xmlns:p14="http://schemas.microsoft.com/office/powerpoint/2010/main" val="97687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1466334"/>
            <a:ext cx="3932237" cy="1305061"/>
          </a:xfrm>
        </p:spPr>
        <p:txBody>
          <a:bodyPr anchor="t"/>
          <a:lstStyle>
            <a:lvl1pPr>
              <a:defRPr sz="3200"/>
            </a:lvl1pPr>
          </a:lstStyle>
          <a:p>
            <a:r>
              <a:rPr lang="fi-FI"/>
              <a:t>Muokkaa </a:t>
            </a:r>
            <a:r>
              <a:rPr lang="fi-FI" err="1"/>
              <a:t>perustyyl</a:t>
            </a:r>
            <a:r>
              <a:rPr lang="fi-FI"/>
              <a:t>. </a:t>
            </a:r>
            <a:r>
              <a:rPr lang="fi-FI" err="1"/>
              <a:t>napsautt</a:t>
            </a:r>
            <a:r>
              <a:rPr lang="fi-FI"/>
              <a:t>.</a:t>
            </a:r>
          </a:p>
        </p:txBody>
      </p:sp>
      <p:sp>
        <p:nvSpPr>
          <p:cNvPr id="3" name="Sisällön paikkamerkki 2"/>
          <p:cNvSpPr>
            <a:spLocks noGrp="1"/>
          </p:cNvSpPr>
          <p:nvPr>
            <p:ph idx="1"/>
          </p:nvPr>
        </p:nvSpPr>
        <p:spPr>
          <a:xfrm>
            <a:off x="5183188" y="1466334"/>
            <a:ext cx="6172200" cy="43947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850292"/>
            <a:ext cx="3932237" cy="30186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460BF3EE-CA90-421C-BEF2-210EE38BE151}" type="datetimeFigureOut">
              <a:rPr lang="fi-FI" smtClean="0"/>
              <a:t>9.6.2020</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FE34398-43B7-4B32-9414-5E2AC5A84245}" type="slidenum">
              <a:rPr lang="fi-FI" smtClean="0"/>
              <a:t>‹#›</a:t>
            </a:fld>
            <a:endParaRPr lang="fi-FI"/>
          </a:p>
        </p:txBody>
      </p:sp>
      <p:pic>
        <p:nvPicPr>
          <p:cNvPr id="10" name="Kuva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718" y="213157"/>
            <a:ext cx="2742040" cy="700489"/>
          </a:xfrm>
          <a:prstGeom prst="rect">
            <a:avLst/>
          </a:prstGeom>
        </p:spPr>
      </p:pic>
    </p:spTree>
    <p:extLst>
      <p:ext uri="{BB962C8B-B14F-4D97-AF65-F5344CB8AC3E}">
        <p14:creationId xmlns:p14="http://schemas.microsoft.com/office/powerpoint/2010/main" val="394676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14" name="Kuva 13" descr="Kuva, joka sisältää kohteen ruoka, virvoitusjuoma, kahvi&#10;&#10;Kuvaus luotu automaattisesti">
            <a:extLst>
              <a:ext uri="{FF2B5EF4-FFF2-40B4-BE49-F238E27FC236}">
                <a16:creationId xmlns:a16="http://schemas.microsoft.com/office/drawing/2014/main" id="{8A6D13FD-28BE-418B-A814-53A578AEA4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00" y="0"/>
            <a:ext cx="2603500" cy="6858000"/>
          </a:xfrm>
          <a:prstGeom prst="rect">
            <a:avLst/>
          </a:prstGeom>
        </p:spPr>
      </p:pic>
      <p:sp>
        <p:nvSpPr>
          <p:cNvPr id="16" name="Freeform 6">
            <a:extLst>
              <a:ext uri="{FF2B5EF4-FFF2-40B4-BE49-F238E27FC236}">
                <a16:creationId xmlns:a16="http://schemas.microsoft.com/office/drawing/2014/main" id="{A932ADDC-E08A-4966-8B33-8769692E9AA8}"/>
              </a:ext>
            </a:extLst>
          </p:cNvPr>
          <p:cNvSpPr>
            <a:spLocks/>
          </p:cNvSpPr>
          <p:nvPr userDrawn="1"/>
        </p:nvSpPr>
        <p:spPr bwMode="auto">
          <a:xfrm>
            <a:off x="9547212" y="0"/>
            <a:ext cx="2427288" cy="6858000"/>
          </a:xfrm>
          <a:custGeom>
            <a:avLst/>
            <a:gdLst>
              <a:gd name="T0" fmla="*/ 37 w 1528"/>
              <a:gd name="T1" fmla="*/ 2741 h 4320"/>
              <a:gd name="T2" fmla="*/ 61 w 1528"/>
              <a:gd name="T3" fmla="*/ 0 h 4320"/>
              <a:gd name="T4" fmla="*/ 0 w 1528"/>
              <a:gd name="T5" fmla="*/ 0 h 4320"/>
              <a:gd name="T6" fmla="*/ 0 w 1528"/>
              <a:gd name="T7" fmla="*/ 4320 h 4320"/>
              <a:gd name="T8" fmla="*/ 1528 w 1528"/>
              <a:gd name="T9" fmla="*/ 4320 h 4320"/>
              <a:gd name="T10" fmla="*/ 37 w 1528"/>
              <a:gd name="T11" fmla="*/ 2741 h 4320"/>
            </a:gdLst>
            <a:ahLst/>
            <a:cxnLst>
              <a:cxn ang="0">
                <a:pos x="T0" y="T1"/>
              </a:cxn>
              <a:cxn ang="0">
                <a:pos x="T2" y="T3"/>
              </a:cxn>
              <a:cxn ang="0">
                <a:pos x="T4" y="T5"/>
              </a:cxn>
              <a:cxn ang="0">
                <a:pos x="T6" y="T7"/>
              </a:cxn>
              <a:cxn ang="0">
                <a:pos x="T8" y="T9"/>
              </a:cxn>
              <a:cxn ang="0">
                <a:pos x="T10" y="T11"/>
              </a:cxn>
            </a:cxnLst>
            <a:rect l="0" t="0" r="r" b="b"/>
            <a:pathLst>
              <a:path w="1528" h="4320">
                <a:moveTo>
                  <a:pt x="37" y="2741"/>
                </a:moveTo>
                <a:cubicBezTo>
                  <a:pt x="61" y="0"/>
                  <a:pt x="61" y="0"/>
                  <a:pt x="61" y="0"/>
                </a:cubicBezTo>
                <a:cubicBezTo>
                  <a:pt x="0" y="0"/>
                  <a:pt x="0" y="0"/>
                  <a:pt x="0" y="0"/>
                </a:cubicBezTo>
                <a:cubicBezTo>
                  <a:pt x="0" y="4320"/>
                  <a:pt x="0" y="4320"/>
                  <a:pt x="0" y="4320"/>
                </a:cubicBezTo>
                <a:cubicBezTo>
                  <a:pt x="1528" y="4320"/>
                  <a:pt x="1528" y="4320"/>
                  <a:pt x="1528" y="4320"/>
                </a:cubicBezTo>
                <a:cubicBezTo>
                  <a:pt x="704" y="4260"/>
                  <a:pt x="30" y="3577"/>
                  <a:pt x="37" y="27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2" name="Otsikko 1"/>
          <p:cNvSpPr>
            <a:spLocks noGrp="1"/>
          </p:cNvSpPr>
          <p:nvPr userDrawn="1">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userDrawn="1">
            <p:ph idx="1"/>
          </p:nvPr>
        </p:nvSpPr>
        <p:spPr>
          <a:xfrm>
            <a:off x="517079" y="2122460"/>
            <a:ext cx="8645508"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FF9EC7C9-D9E9-4286-B390-753AA1B11281}"/>
              </a:ext>
            </a:extLst>
          </p:cNvPr>
          <p:cNvSpPr>
            <a:spLocks/>
          </p:cNvSpPr>
          <p:nvPr userDrawn="1"/>
        </p:nvSpPr>
        <p:spPr bwMode="auto">
          <a:xfrm>
            <a:off x="8529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0" name="Kuva 19" descr="Kuva, joka sisältää kohteen piirtäminen&#10;&#10;Kuvaus luotu automaattisesti">
            <a:extLst>
              <a:ext uri="{FF2B5EF4-FFF2-40B4-BE49-F238E27FC236}">
                <a16:creationId xmlns:a16="http://schemas.microsoft.com/office/drawing/2014/main" id="{D6D9AF8B-74E8-40E0-8108-F4B31CA56F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Tree>
    <p:extLst>
      <p:ext uri="{BB962C8B-B14F-4D97-AF65-F5344CB8AC3E}">
        <p14:creationId xmlns:p14="http://schemas.microsoft.com/office/powerpoint/2010/main" val="139134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3" name="Kuva 12" descr="Kuva, joka sisältää kohteen ruoka, pöytä, lautanen, henkilö&#10;&#10;Kuvaus luotu automaattisesti">
            <a:extLst>
              <a:ext uri="{FF2B5EF4-FFF2-40B4-BE49-F238E27FC236}">
                <a16:creationId xmlns:a16="http://schemas.microsoft.com/office/drawing/2014/main" id="{27471CC4-5F4C-4497-92DD-41B48FB63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94897" y="0"/>
            <a:ext cx="2603500" cy="6858000"/>
          </a:xfrm>
          <a:prstGeom prst="rect">
            <a:avLst/>
          </a:prstGeom>
        </p:spPr>
      </p:pic>
      <p:sp>
        <p:nvSpPr>
          <p:cNvPr id="16" name="Freeform 6">
            <a:extLst>
              <a:ext uri="{FF2B5EF4-FFF2-40B4-BE49-F238E27FC236}">
                <a16:creationId xmlns:a16="http://schemas.microsoft.com/office/drawing/2014/main" id="{A932ADDC-E08A-4966-8B33-8769692E9AA8}"/>
              </a:ext>
            </a:extLst>
          </p:cNvPr>
          <p:cNvSpPr>
            <a:spLocks/>
          </p:cNvSpPr>
          <p:nvPr userDrawn="1"/>
        </p:nvSpPr>
        <p:spPr bwMode="auto">
          <a:xfrm>
            <a:off x="10129097" y="0"/>
            <a:ext cx="2427288" cy="6858000"/>
          </a:xfrm>
          <a:custGeom>
            <a:avLst/>
            <a:gdLst>
              <a:gd name="T0" fmla="*/ 37 w 1528"/>
              <a:gd name="T1" fmla="*/ 2741 h 4320"/>
              <a:gd name="T2" fmla="*/ 61 w 1528"/>
              <a:gd name="T3" fmla="*/ 0 h 4320"/>
              <a:gd name="T4" fmla="*/ 0 w 1528"/>
              <a:gd name="T5" fmla="*/ 0 h 4320"/>
              <a:gd name="T6" fmla="*/ 0 w 1528"/>
              <a:gd name="T7" fmla="*/ 4320 h 4320"/>
              <a:gd name="T8" fmla="*/ 1528 w 1528"/>
              <a:gd name="T9" fmla="*/ 4320 h 4320"/>
              <a:gd name="T10" fmla="*/ 37 w 1528"/>
              <a:gd name="T11" fmla="*/ 2741 h 4320"/>
            </a:gdLst>
            <a:ahLst/>
            <a:cxnLst>
              <a:cxn ang="0">
                <a:pos x="T0" y="T1"/>
              </a:cxn>
              <a:cxn ang="0">
                <a:pos x="T2" y="T3"/>
              </a:cxn>
              <a:cxn ang="0">
                <a:pos x="T4" y="T5"/>
              </a:cxn>
              <a:cxn ang="0">
                <a:pos x="T6" y="T7"/>
              </a:cxn>
              <a:cxn ang="0">
                <a:pos x="T8" y="T9"/>
              </a:cxn>
              <a:cxn ang="0">
                <a:pos x="T10" y="T11"/>
              </a:cxn>
            </a:cxnLst>
            <a:rect l="0" t="0" r="r" b="b"/>
            <a:pathLst>
              <a:path w="1528" h="4320">
                <a:moveTo>
                  <a:pt x="37" y="2741"/>
                </a:moveTo>
                <a:cubicBezTo>
                  <a:pt x="61" y="0"/>
                  <a:pt x="61" y="0"/>
                  <a:pt x="61" y="0"/>
                </a:cubicBezTo>
                <a:cubicBezTo>
                  <a:pt x="0" y="0"/>
                  <a:pt x="0" y="0"/>
                  <a:pt x="0" y="0"/>
                </a:cubicBezTo>
                <a:cubicBezTo>
                  <a:pt x="0" y="4320"/>
                  <a:pt x="0" y="4320"/>
                  <a:pt x="0" y="4320"/>
                </a:cubicBezTo>
                <a:cubicBezTo>
                  <a:pt x="1528" y="4320"/>
                  <a:pt x="1528" y="4320"/>
                  <a:pt x="1528" y="4320"/>
                </a:cubicBezTo>
                <a:cubicBezTo>
                  <a:pt x="704" y="4260"/>
                  <a:pt x="30" y="3577"/>
                  <a:pt x="37" y="27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FF9EC7C9-D9E9-4286-B390-753AA1B11281}"/>
              </a:ext>
            </a:extLst>
          </p:cNvPr>
          <p:cNvSpPr>
            <a:spLocks/>
          </p:cNvSpPr>
          <p:nvPr userDrawn="1"/>
        </p:nvSpPr>
        <p:spPr bwMode="auto">
          <a:xfrm>
            <a:off x="8529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0" name="Kuva 19" descr="Kuva, joka sisältää kohteen piirtäminen&#10;&#10;Kuvaus luotu automaattisesti">
            <a:extLst>
              <a:ext uri="{FF2B5EF4-FFF2-40B4-BE49-F238E27FC236}">
                <a16:creationId xmlns:a16="http://schemas.microsoft.com/office/drawing/2014/main" id="{D6D9AF8B-74E8-40E0-8108-F4B31CA56F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4" name="Otsikko 1">
            <a:extLst>
              <a:ext uri="{FF2B5EF4-FFF2-40B4-BE49-F238E27FC236}">
                <a16:creationId xmlns:a16="http://schemas.microsoft.com/office/drawing/2014/main" id="{391D8D08-11A5-45FD-A26B-64303875D4C9}"/>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7" name="Sisällön paikkamerkki 2">
            <a:extLst>
              <a:ext uri="{FF2B5EF4-FFF2-40B4-BE49-F238E27FC236}">
                <a16:creationId xmlns:a16="http://schemas.microsoft.com/office/drawing/2014/main" id="{B38AD0C6-BA76-4321-AFD1-2163CD13AEF7}"/>
              </a:ext>
            </a:extLst>
          </p:cNvPr>
          <p:cNvSpPr>
            <a:spLocks noGrp="1"/>
          </p:cNvSpPr>
          <p:nvPr>
            <p:ph idx="1"/>
          </p:nvPr>
        </p:nvSpPr>
        <p:spPr>
          <a:xfrm>
            <a:off x="517079" y="2122460"/>
            <a:ext cx="8645508"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0784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11" name="Kuva 10" descr="Kuva, joka sisältää kohteen kuppi, pöytä, istuminen, ruoka&#10;&#10;Kuvaus luotu automaattisesti">
            <a:extLst>
              <a:ext uri="{FF2B5EF4-FFF2-40B4-BE49-F238E27FC236}">
                <a16:creationId xmlns:a16="http://schemas.microsoft.com/office/drawing/2014/main" id="{C8E06DC1-ECE4-4235-A9E3-2657924728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00" y="0"/>
            <a:ext cx="2603500" cy="6858000"/>
          </a:xfrm>
          <a:prstGeom prst="rect">
            <a:avLst/>
          </a:prstGeom>
        </p:spPr>
      </p:pic>
      <p:sp>
        <p:nvSpPr>
          <p:cNvPr id="16" name="Freeform 6">
            <a:extLst>
              <a:ext uri="{FF2B5EF4-FFF2-40B4-BE49-F238E27FC236}">
                <a16:creationId xmlns:a16="http://schemas.microsoft.com/office/drawing/2014/main" id="{A932ADDC-E08A-4966-8B33-8769692E9AA8}"/>
              </a:ext>
            </a:extLst>
          </p:cNvPr>
          <p:cNvSpPr>
            <a:spLocks/>
          </p:cNvSpPr>
          <p:nvPr userDrawn="1"/>
        </p:nvSpPr>
        <p:spPr bwMode="auto">
          <a:xfrm>
            <a:off x="9547212" y="0"/>
            <a:ext cx="2427288" cy="6858000"/>
          </a:xfrm>
          <a:custGeom>
            <a:avLst/>
            <a:gdLst>
              <a:gd name="T0" fmla="*/ 37 w 1528"/>
              <a:gd name="T1" fmla="*/ 2741 h 4320"/>
              <a:gd name="T2" fmla="*/ 61 w 1528"/>
              <a:gd name="T3" fmla="*/ 0 h 4320"/>
              <a:gd name="T4" fmla="*/ 0 w 1528"/>
              <a:gd name="T5" fmla="*/ 0 h 4320"/>
              <a:gd name="T6" fmla="*/ 0 w 1528"/>
              <a:gd name="T7" fmla="*/ 4320 h 4320"/>
              <a:gd name="T8" fmla="*/ 1528 w 1528"/>
              <a:gd name="T9" fmla="*/ 4320 h 4320"/>
              <a:gd name="T10" fmla="*/ 37 w 1528"/>
              <a:gd name="T11" fmla="*/ 2741 h 4320"/>
            </a:gdLst>
            <a:ahLst/>
            <a:cxnLst>
              <a:cxn ang="0">
                <a:pos x="T0" y="T1"/>
              </a:cxn>
              <a:cxn ang="0">
                <a:pos x="T2" y="T3"/>
              </a:cxn>
              <a:cxn ang="0">
                <a:pos x="T4" y="T5"/>
              </a:cxn>
              <a:cxn ang="0">
                <a:pos x="T6" y="T7"/>
              </a:cxn>
              <a:cxn ang="0">
                <a:pos x="T8" y="T9"/>
              </a:cxn>
              <a:cxn ang="0">
                <a:pos x="T10" y="T11"/>
              </a:cxn>
            </a:cxnLst>
            <a:rect l="0" t="0" r="r" b="b"/>
            <a:pathLst>
              <a:path w="1528" h="4320">
                <a:moveTo>
                  <a:pt x="37" y="2741"/>
                </a:moveTo>
                <a:cubicBezTo>
                  <a:pt x="61" y="0"/>
                  <a:pt x="61" y="0"/>
                  <a:pt x="61" y="0"/>
                </a:cubicBezTo>
                <a:cubicBezTo>
                  <a:pt x="0" y="0"/>
                  <a:pt x="0" y="0"/>
                  <a:pt x="0" y="0"/>
                </a:cubicBezTo>
                <a:cubicBezTo>
                  <a:pt x="0" y="4320"/>
                  <a:pt x="0" y="4320"/>
                  <a:pt x="0" y="4320"/>
                </a:cubicBezTo>
                <a:cubicBezTo>
                  <a:pt x="1528" y="4320"/>
                  <a:pt x="1528" y="4320"/>
                  <a:pt x="1528" y="4320"/>
                </a:cubicBezTo>
                <a:cubicBezTo>
                  <a:pt x="704" y="4260"/>
                  <a:pt x="30" y="3577"/>
                  <a:pt x="37" y="27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FF9EC7C9-D9E9-4286-B390-753AA1B11281}"/>
              </a:ext>
            </a:extLst>
          </p:cNvPr>
          <p:cNvSpPr>
            <a:spLocks/>
          </p:cNvSpPr>
          <p:nvPr userDrawn="1"/>
        </p:nvSpPr>
        <p:spPr bwMode="auto">
          <a:xfrm>
            <a:off x="8529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0" name="Kuva 19" descr="Kuva, joka sisältää kohteen piirtäminen&#10;&#10;Kuvaus luotu automaattisesti">
            <a:extLst>
              <a:ext uri="{FF2B5EF4-FFF2-40B4-BE49-F238E27FC236}">
                <a16:creationId xmlns:a16="http://schemas.microsoft.com/office/drawing/2014/main" id="{D6D9AF8B-74E8-40E0-8108-F4B31CA56F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2" name="Otsikko 1">
            <a:extLst>
              <a:ext uri="{FF2B5EF4-FFF2-40B4-BE49-F238E27FC236}">
                <a16:creationId xmlns:a16="http://schemas.microsoft.com/office/drawing/2014/main" id="{A5E38929-2F4E-4248-ABAF-36A541347214}"/>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3" name="Sisällön paikkamerkki 2">
            <a:extLst>
              <a:ext uri="{FF2B5EF4-FFF2-40B4-BE49-F238E27FC236}">
                <a16:creationId xmlns:a16="http://schemas.microsoft.com/office/drawing/2014/main" id="{53E20230-521D-4F0D-A11A-39F5D4068167}"/>
              </a:ext>
            </a:extLst>
          </p:cNvPr>
          <p:cNvSpPr>
            <a:spLocks noGrp="1"/>
          </p:cNvSpPr>
          <p:nvPr>
            <p:ph idx="1"/>
          </p:nvPr>
        </p:nvSpPr>
        <p:spPr>
          <a:xfrm>
            <a:off x="517079" y="2122460"/>
            <a:ext cx="8645508"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10317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Otsikko ja sisältö">
    <p:spTree>
      <p:nvGrpSpPr>
        <p:cNvPr id="1" name=""/>
        <p:cNvGrpSpPr/>
        <p:nvPr/>
      </p:nvGrpSpPr>
      <p:grpSpPr>
        <a:xfrm>
          <a:off x="0" y="0"/>
          <a:ext cx="0" cy="0"/>
          <a:chOff x="0" y="0"/>
          <a:chExt cx="0" cy="0"/>
        </a:xfrm>
      </p:grpSpPr>
      <p:pic>
        <p:nvPicPr>
          <p:cNvPr id="8" name="Kuva 7" descr="Kuva, joka sisältää kohteen henkilö, sisä, ruoka, syöminen&#10;&#10;Kuvaus luotu automaattisesti">
            <a:extLst>
              <a:ext uri="{FF2B5EF4-FFF2-40B4-BE49-F238E27FC236}">
                <a16:creationId xmlns:a16="http://schemas.microsoft.com/office/drawing/2014/main" id="{07E474EA-8440-49C2-B324-CD724F7E0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00" y="0"/>
            <a:ext cx="2603500" cy="6858000"/>
          </a:xfrm>
          <a:prstGeom prst="rect">
            <a:avLst/>
          </a:prstGeom>
        </p:spPr>
      </p:pic>
      <p:sp>
        <p:nvSpPr>
          <p:cNvPr id="16" name="Freeform 6">
            <a:extLst>
              <a:ext uri="{FF2B5EF4-FFF2-40B4-BE49-F238E27FC236}">
                <a16:creationId xmlns:a16="http://schemas.microsoft.com/office/drawing/2014/main" id="{A932ADDC-E08A-4966-8B33-8769692E9AA8}"/>
              </a:ext>
            </a:extLst>
          </p:cNvPr>
          <p:cNvSpPr>
            <a:spLocks/>
          </p:cNvSpPr>
          <p:nvPr userDrawn="1"/>
        </p:nvSpPr>
        <p:spPr bwMode="auto">
          <a:xfrm>
            <a:off x="9547212" y="0"/>
            <a:ext cx="2427288" cy="6858000"/>
          </a:xfrm>
          <a:custGeom>
            <a:avLst/>
            <a:gdLst>
              <a:gd name="T0" fmla="*/ 37 w 1528"/>
              <a:gd name="T1" fmla="*/ 2741 h 4320"/>
              <a:gd name="T2" fmla="*/ 61 w 1528"/>
              <a:gd name="T3" fmla="*/ 0 h 4320"/>
              <a:gd name="T4" fmla="*/ 0 w 1528"/>
              <a:gd name="T5" fmla="*/ 0 h 4320"/>
              <a:gd name="T6" fmla="*/ 0 w 1528"/>
              <a:gd name="T7" fmla="*/ 4320 h 4320"/>
              <a:gd name="T8" fmla="*/ 1528 w 1528"/>
              <a:gd name="T9" fmla="*/ 4320 h 4320"/>
              <a:gd name="T10" fmla="*/ 37 w 1528"/>
              <a:gd name="T11" fmla="*/ 2741 h 4320"/>
            </a:gdLst>
            <a:ahLst/>
            <a:cxnLst>
              <a:cxn ang="0">
                <a:pos x="T0" y="T1"/>
              </a:cxn>
              <a:cxn ang="0">
                <a:pos x="T2" y="T3"/>
              </a:cxn>
              <a:cxn ang="0">
                <a:pos x="T4" y="T5"/>
              </a:cxn>
              <a:cxn ang="0">
                <a:pos x="T6" y="T7"/>
              </a:cxn>
              <a:cxn ang="0">
                <a:pos x="T8" y="T9"/>
              </a:cxn>
              <a:cxn ang="0">
                <a:pos x="T10" y="T11"/>
              </a:cxn>
            </a:cxnLst>
            <a:rect l="0" t="0" r="r" b="b"/>
            <a:pathLst>
              <a:path w="1528" h="4320">
                <a:moveTo>
                  <a:pt x="37" y="2741"/>
                </a:moveTo>
                <a:cubicBezTo>
                  <a:pt x="61" y="0"/>
                  <a:pt x="61" y="0"/>
                  <a:pt x="61" y="0"/>
                </a:cubicBezTo>
                <a:cubicBezTo>
                  <a:pt x="0" y="0"/>
                  <a:pt x="0" y="0"/>
                  <a:pt x="0" y="0"/>
                </a:cubicBezTo>
                <a:cubicBezTo>
                  <a:pt x="0" y="4320"/>
                  <a:pt x="0" y="4320"/>
                  <a:pt x="0" y="4320"/>
                </a:cubicBezTo>
                <a:cubicBezTo>
                  <a:pt x="1528" y="4320"/>
                  <a:pt x="1528" y="4320"/>
                  <a:pt x="1528" y="4320"/>
                </a:cubicBezTo>
                <a:cubicBezTo>
                  <a:pt x="704" y="4260"/>
                  <a:pt x="30" y="3577"/>
                  <a:pt x="37" y="27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FF9EC7C9-D9E9-4286-B390-753AA1B11281}"/>
              </a:ext>
            </a:extLst>
          </p:cNvPr>
          <p:cNvSpPr>
            <a:spLocks/>
          </p:cNvSpPr>
          <p:nvPr userDrawn="1"/>
        </p:nvSpPr>
        <p:spPr bwMode="auto">
          <a:xfrm>
            <a:off x="8529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0" name="Kuva 19" descr="Kuva, joka sisältää kohteen piirtäminen&#10;&#10;Kuvaus luotu automaattisesti">
            <a:extLst>
              <a:ext uri="{FF2B5EF4-FFF2-40B4-BE49-F238E27FC236}">
                <a16:creationId xmlns:a16="http://schemas.microsoft.com/office/drawing/2014/main" id="{D6D9AF8B-74E8-40E0-8108-F4B31CA56F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1" name="Otsikko 1">
            <a:extLst>
              <a:ext uri="{FF2B5EF4-FFF2-40B4-BE49-F238E27FC236}">
                <a16:creationId xmlns:a16="http://schemas.microsoft.com/office/drawing/2014/main" id="{546A0BD8-4E2A-45F3-8C43-9DC8024B0C2F}"/>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42B4A961-C53F-4250-9399-6A0536843BFA}"/>
              </a:ext>
            </a:extLst>
          </p:cNvPr>
          <p:cNvSpPr>
            <a:spLocks noGrp="1"/>
          </p:cNvSpPr>
          <p:nvPr>
            <p:ph idx="1"/>
          </p:nvPr>
        </p:nvSpPr>
        <p:spPr>
          <a:xfrm>
            <a:off x="517079" y="2122460"/>
            <a:ext cx="8645508"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08177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pic>
        <p:nvPicPr>
          <p:cNvPr id="8" name="Kuva 7" descr="Kuva, joka sisältää kohteen kakku, pöytä, pala, lumi&#10;&#10;Kuvaus luotu automaattisesti">
            <a:extLst>
              <a:ext uri="{FF2B5EF4-FFF2-40B4-BE49-F238E27FC236}">
                <a16:creationId xmlns:a16="http://schemas.microsoft.com/office/drawing/2014/main" id="{DBA23E54-563A-429D-BC03-02D37E1948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8500" y="0"/>
            <a:ext cx="2603500" cy="6858000"/>
          </a:xfrm>
          <a:prstGeom prst="rect">
            <a:avLst/>
          </a:prstGeom>
        </p:spPr>
      </p:pic>
      <p:sp>
        <p:nvSpPr>
          <p:cNvPr id="16" name="Freeform 6">
            <a:extLst>
              <a:ext uri="{FF2B5EF4-FFF2-40B4-BE49-F238E27FC236}">
                <a16:creationId xmlns:a16="http://schemas.microsoft.com/office/drawing/2014/main" id="{A932ADDC-E08A-4966-8B33-8769692E9AA8}"/>
              </a:ext>
            </a:extLst>
          </p:cNvPr>
          <p:cNvSpPr>
            <a:spLocks/>
          </p:cNvSpPr>
          <p:nvPr userDrawn="1"/>
        </p:nvSpPr>
        <p:spPr bwMode="auto">
          <a:xfrm>
            <a:off x="9547212" y="0"/>
            <a:ext cx="2427288" cy="6858000"/>
          </a:xfrm>
          <a:custGeom>
            <a:avLst/>
            <a:gdLst>
              <a:gd name="T0" fmla="*/ 37 w 1528"/>
              <a:gd name="T1" fmla="*/ 2741 h 4320"/>
              <a:gd name="T2" fmla="*/ 61 w 1528"/>
              <a:gd name="T3" fmla="*/ 0 h 4320"/>
              <a:gd name="T4" fmla="*/ 0 w 1528"/>
              <a:gd name="T5" fmla="*/ 0 h 4320"/>
              <a:gd name="T6" fmla="*/ 0 w 1528"/>
              <a:gd name="T7" fmla="*/ 4320 h 4320"/>
              <a:gd name="T8" fmla="*/ 1528 w 1528"/>
              <a:gd name="T9" fmla="*/ 4320 h 4320"/>
              <a:gd name="T10" fmla="*/ 37 w 1528"/>
              <a:gd name="T11" fmla="*/ 2741 h 4320"/>
            </a:gdLst>
            <a:ahLst/>
            <a:cxnLst>
              <a:cxn ang="0">
                <a:pos x="T0" y="T1"/>
              </a:cxn>
              <a:cxn ang="0">
                <a:pos x="T2" y="T3"/>
              </a:cxn>
              <a:cxn ang="0">
                <a:pos x="T4" y="T5"/>
              </a:cxn>
              <a:cxn ang="0">
                <a:pos x="T6" y="T7"/>
              </a:cxn>
              <a:cxn ang="0">
                <a:pos x="T8" y="T9"/>
              </a:cxn>
              <a:cxn ang="0">
                <a:pos x="T10" y="T11"/>
              </a:cxn>
            </a:cxnLst>
            <a:rect l="0" t="0" r="r" b="b"/>
            <a:pathLst>
              <a:path w="1528" h="4320">
                <a:moveTo>
                  <a:pt x="37" y="2741"/>
                </a:moveTo>
                <a:cubicBezTo>
                  <a:pt x="61" y="0"/>
                  <a:pt x="61" y="0"/>
                  <a:pt x="61" y="0"/>
                </a:cubicBezTo>
                <a:cubicBezTo>
                  <a:pt x="0" y="0"/>
                  <a:pt x="0" y="0"/>
                  <a:pt x="0" y="0"/>
                </a:cubicBezTo>
                <a:cubicBezTo>
                  <a:pt x="0" y="4320"/>
                  <a:pt x="0" y="4320"/>
                  <a:pt x="0" y="4320"/>
                </a:cubicBezTo>
                <a:cubicBezTo>
                  <a:pt x="1528" y="4320"/>
                  <a:pt x="1528" y="4320"/>
                  <a:pt x="1528" y="4320"/>
                </a:cubicBezTo>
                <a:cubicBezTo>
                  <a:pt x="704" y="4260"/>
                  <a:pt x="30" y="3577"/>
                  <a:pt x="37" y="27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FF9EC7C9-D9E9-4286-B390-753AA1B11281}"/>
              </a:ext>
            </a:extLst>
          </p:cNvPr>
          <p:cNvSpPr>
            <a:spLocks/>
          </p:cNvSpPr>
          <p:nvPr userDrawn="1"/>
        </p:nvSpPr>
        <p:spPr bwMode="auto">
          <a:xfrm>
            <a:off x="8529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20" name="Kuva 19" descr="Kuva, joka sisältää kohteen piirtäminen&#10;&#10;Kuvaus luotu automaattisesti">
            <a:extLst>
              <a:ext uri="{FF2B5EF4-FFF2-40B4-BE49-F238E27FC236}">
                <a16:creationId xmlns:a16="http://schemas.microsoft.com/office/drawing/2014/main" id="{D6D9AF8B-74E8-40E0-8108-F4B31CA56F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1" name="Otsikko 1">
            <a:extLst>
              <a:ext uri="{FF2B5EF4-FFF2-40B4-BE49-F238E27FC236}">
                <a16:creationId xmlns:a16="http://schemas.microsoft.com/office/drawing/2014/main" id="{65F80C2F-4BCC-4514-A3F4-62F5A8CCFDFF}"/>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2" name="Sisällön paikkamerkki 2">
            <a:extLst>
              <a:ext uri="{FF2B5EF4-FFF2-40B4-BE49-F238E27FC236}">
                <a16:creationId xmlns:a16="http://schemas.microsoft.com/office/drawing/2014/main" id="{825121B9-82C8-400F-AEA0-6092B9EAB6EA}"/>
              </a:ext>
            </a:extLst>
          </p:cNvPr>
          <p:cNvSpPr>
            <a:spLocks noGrp="1"/>
          </p:cNvSpPr>
          <p:nvPr>
            <p:ph idx="1"/>
          </p:nvPr>
        </p:nvSpPr>
        <p:spPr>
          <a:xfrm>
            <a:off x="517079" y="2122460"/>
            <a:ext cx="8645508"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57038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Otsikko ja sisältö">
    <p:spTree>
      <p:nvGrpSpPr>
        <p:cNvPr id="1" name=""/>
        <p:cNvGrpSpPr/>
        <p:nvPr/>
      </p:nvGrpSpPr>
      <p:grpSpPr>
        <a:xfrm>
          <a:off x="0" y="0"/>
          <a:ext cx="0" cy="0"/>
          <a:chOff x="0" y="0"/>
          <a:chExt cx="0" cy="0"/>
        </a:xfrm>
      </p:grpSpPr>
      <p:pic>
        <p:nvPicPr>
          <p:cNvPr id="30" name="Kuva 29">
            <a:extLst>
              <a:ext uri="{FF2B5EF4-FFF2-40B4-BE49-F238E27FC236}">
                <a16:creationId xmlns:a16="http://schemas.microsoft.com/office/drawing/2014/main" id="{CC5A798C-771B-4B8D-A67C-89D5B14369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750" y="-837"/>
            <a:ext cx="3905250" cy="1533525"/>
          </a:xfrm>
          <a:prstGeom prst="rect">
            <a:avLst/>
          </a:prstGeom>
        </p:spPr>
      </p:pic>
      <p:sp>
        <p:nvSpPr>
          <p:cNvPr id="31" name="Freeform 9">
            <a:extLst>
              <a:ext uri="{FF2B5EF4-FFF2-40B4-BE49-F238E27FC236}">
                <a16:creationId xmlns:a16="http://schemas.microsoft.com/office/drawing/2014/main" id="{6160DC00-FC9B-4627-89E8-501E55455153}"/>
              </a:ext>
            </a:extLst>
          </p:cNvPr>
          <p:cNvSpPr>
            <a:spLocks/>
          </p:cNvSpPr>
          <p:nvPr userDrawn="1"/>
        </p:nvSpPr>
        <p:spPr bwMode="auto">
          <a:xfrm flipV="1">
            <a:off x="8153399" y="1"/>
            <a:ext cx="4042355" cy="1607618"/>
          </a:xfrm>
          <a:custGeom>
            <a:avLst/>
            <a:gdLst>
              <a:gd name="T0" fmla="*/ 0 w 4578"/>
              <a:gd name="T1" fmla="*/ 0 h 1818"/>
              <a:gd name="T2" fmla="*/ 0 w 4578"/>
              <a:gd name="T3" fmla="*/ 218 h 1818"/>
              <a:gd name="T4" fmla="*/ 0 w 4578"/>
              <a:gd name="T5" fmla="*/ 240 h 1818"/>
              <a:gd name="T6" fmla="*/ 0 w 4578"/>
              <a:gd name="T7" fmla="*/ 1818 h 1818"/>
              <a:gd name="T8" fmla="*/ 258 w 4578"/>
              <a:gd name="T9" fmla="*/ 1818 h 1818"/>
              <a:gd name="T10" fmla="*/ 258 w 4578"/>
              <a:gd name="T11" fmla="*/ 1746 h 1818"/>
              <a:gd name="T12" fmla="*/ 1837 w 4578"/>
              <a:gd name="T13" fmla="*/ 255 h 1818"/>
              <a:gd name="T14" fmla="*/ 4578 w 4578"/>
              <a:gd name="T15" fmla="*/ 279 h 1818"/>
              <a:gd name="T16" fmla="*/ 4578 w 4578"/>
              <a:gd name="T17" fmla="*/ 240 h 1818"/>
              <a:gd name="T18" fmla="*/ 4578 w 4578"/>
              <a:gd name="T19" fmla="*/ 218 h 1818"/>
              <a:gd name="T20" fmla="*/ 4578 w 4578"/>
              <a:gd name="T21" fmla="*/ 0 h 1818"/>
              <a:gd name="T22" fmla="*/ 0 w 4578"/>
              <a:gd name="T23"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8" h="1818">
                <a:moveTo>
                  <a:pt x="0" y="0"/>
                </a:moveTo>
                <a:cubicBezTo>
                  <a:pt x="0" y="218"/>
                  <a:pt x="0" y="218"/>
                  <a:pt x="0" y="218"/>
                </a:cubicBezTo>
                <a:cubicBezTo>
                  <a:pt x="0" y="240"/>
                  <a:pt x="0" y="240"/>
                  <a:pt x="0" y="240"/>
                </a:cubicBezTo>
                <a:cubicBezTo>
                  <a:pt x="0" y="1818"/>
                  <a:pt x="0" y="1818"/>
                  <a:pt x="0" y="1818"/>
                </a:cubicBezTo>
                <a:cubicBezTo>
                  <a:pt x="258" y="1818"/>
                  <a:pt x="258" y="1818"/>
                  <a:pt x="258" y="1818"/>
                </a:cubicBezTo>
                <a:cubicBezTo>
                  <a:pt x="258" y="1746"/>
                  <a:pt x="258" y="1746"/>
                  <a:pt x="258" y="1746"/>
                </a:cubicBezTo>
                <a:cubicBezTo>
                  <a:pt x="318" y="922"/>
                  <a:pt x="1001" y="248"/>
                  <a:pt x="1837" y="255"/>
                </a:cubicBezTo>
                <a:cubicBezTo>
                  <a:pt x="4578" y="279"/>
                  <a:pt x="4578" y="279"/>
                  <a:pt x="4578" y="279"/>
                </a:cubicBezTo>
                <a:cubicBezTo>
                  <a:pt x="4578" y="261"/>
                  <a:pt x="4578" y="249"/>
                  <a:pt x="4578" y="240"/>
                </a:cubicBezTo>
                <a:cubicBezTo>
                  <a:pt x="4578" y="218"/>
                  <a:pt x="4578" y="218"/>
                  <a:pt x="4578" y="218"/>
                </a:cubicBezTo>
                <a:cubicBezTo>
                  <a:pt x="4578" y="0"/>
                  <a:pt x="4578" y="0"/>
                  <a:pt x="457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pic>
        <p:nvPicPr>
          <p:cNvPr id="17" name="Kuva 16" descr="Kuva, joka sisältää kohteen piirtäminen&#10;&#10;Kuvaus luotu automaattisesti">
            <a:extLst>
              <a:ext uri="{FF2B5EF4-FFF2-40B4-BE49-F238E27FC236}">
                <a16:creationId xmlns:a16="http://schemas.microsoft.com/office/drawing/2014/main" id="{4FC1563E-E762-49A2-AD50-8F48218187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0" name="Otsikko 1">
            <a:extLst>
              <a:ext uri="{FF2B5EF4-FFF2-40B4-BE49-F238E27FC236}">
                <a16:creationId xmlns:a16="http://schemas.microsoft.com/office/drawing/2014/main" id="{77A213A2-EF27-421B-9F23-F61AF4F81721}"/>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1" name="Sisällön paikkamerkki 2">
            <a:extLst>
              <a:ext uri="{FF2B5EF4-FFF2-40B4-BE49-F238E27FC236}">
                <a16:creationId xmlns:a16="http://schemas.microsoft.com/office/drawing/2014/main" id="{F11DD384-4717-42D8-A0DC-4153139303EF}"/>
              </a:ext>
            </a:extLst>
          </p:cNvPr>
          <p:cNvSpPr>
            <a:spLocks noGrp="1"/>
          </p:cNvSpPr>
          <p:nvPr>
            <p:ph idx="1"/>
          </p:nvPr>
        </p:nvSpPr>
        <p:spPr>
          <a:xfrm>
            <a:off x="517078" y="2122460"/>
            <a:ext cx="10836721"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19860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Otsikko ja sisältö">
    <p:spTree>
      <p:nvGrpSpPr>
        <p:cNvPr id="1" name=""/>
        <p:cNvGrpSpPr/>
        <p:nvPr/>
      </p:nvGrpSpPr>
      <p:grpSpPr>
        <a:xfrm>
          <a:off x="0" y="0"/>
          <a:ext cx="0" cy="0"/>
          <a:chOff x="0" y="0"/>
          <a:chExt cx="0" cy="0"/>
        </a:xfrm>
      </p:grpSpPr>
      <p:pic>
        <p:nvPicPr>
          <p:cNvPr id="8" name="Kuva 7" descr="Kuva, joka sisältää kohteen sisä, keittiö, pöytä, kuppi&#10;&#10;Kuvaus luotu automaattisesti">
            <a:extLst>
              <a:ext uri="{FF2B5EF4-FFF2-40B4-BE49-F238E27FC236}">
                <a16:creationId xmlns:a16="http://schemas.microsoft.com/office/drawing/2014/main" id="{D357B152-933B-4585-82C3-2427D1874A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750" y="-13166"/>
            <a:ext cx="3905250" cy="1524000"/>
          </a:xfrm>
          <a:prstGeom prst="rect">
            <a:avLst/>
          </a:prstGeom>
        </p:spPr>
      </p:pic>
      <p:sp>
        <p:nvSpPr>
          <p:cNvPr id="31" name="Freeform 9">
            <a:extLst>
              <a:ext uri="{FF2B5EF4-FFF2-40B4-BE49-F238E27FC236}">
                <a16:creationId xmlns:a16="http://schemas.microsoft.com/office/drawing/2014/main" id="{6160DC00-FC9B-4627-89E8-501E55455153}"/>
              </a:ext>
            </a:extLst>
          </p:cNvPr>
          <p:cNvSpPr>
            <a:spLocks/>
          </p:cNvSpPr>
          <p:nvPr userDrawn="1"/>
        </p:nvSpPr>
        <p:spPr bwMode="auto">
          <a:xfrm flipV="1">
            <a:off x="8153399" y="1"/>
            <a:ext cx="4042355" cy="1607618"/>
          </a:xfrm>
          <a:custGeom>
            <a:avLst/>
            <a:gdLst>
              <a:gd name="T0" fmla="*/ 0 w 4578"/>
              <a:gd name="T1" fmla="*/ 0 h 1818"/>
              <a:gd name="T2" fmla="*/ 0 w 4578"/>
              <a:gd name="T3" fmla="*/ 218 h 1818"/>
              <a:gd name="T4" fmla="*/ 0 w 4578"/>
              <a:gd name="T5" fmla="*/ 240 h 1818"/>
              <a:gd name="T6" fmla="*/ 0 w 4578"/>
              <a:gd name="T7" fmla="*/ 1818 h 1818"/>
              <a:gd name="T8" fmla="*/ 258 w 4578"/>
              <a:gd name="T9" fmla="*/ 1818 h 1818"/>
              <a:gd name="T10" fmla="*/ 258 w 4578"/>
              <a:gd name="T11" fmla="*/ 1746 h 1818"/>
              <a:gd name="T12" fmla="*/ 1837 w 4578"/>
              <a:gd name="T13" fmla="*/ 255 h 1818"/>
              <a:gd name="T14" fmla="*/ 4578 w 4578"/>
              <a:gd name="T15" fmla="*/ 279 h 1818"/>
              <a:gd name="T16" fmla="*/ 4578 w 4578"/>
              <a:gd name="T17" fmla="*/ 240 h 1818"/>
              <a:gd name="T18" fmla="*/ 4578 w 4578"/>
              <a:gd name="T19" fmla="*/ 218 h 1818"/>
              <a:gd name="T20" fmla="*/ 4578 w 4578"/>
              <a:gd name="T21" fmla="*/ 0 h 1818"/>
              <a:gd name="T22" fmla="*/ 0 w 4578"/>
              <a:gd name="T23"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8" h="1818">
                <a:moveTo>
                  <a:pt x="0" y="0"/>
                </a:moveTo>
                <a:cubicBezTo>
                  <a:pt x="0" y="218"/>
                  <a:pt x="0" y="218"/>
                  <a:pt x="0" y="218"/>
                </a:cubicBezTo>
                <a:cubicBezTo>
                  <a:pt x="0" y="240"/>
                  <a:pt x="0" y="240"/>
                  <a:pt x="0" y="240"/>
                </a:cubicBezTo>
                <a:cubicBezTo>
                  <a:pt x="0" y="1818"/>
                  <a:pt x="0" y="1818"/>
                  <a:pt x="0" y="1818"/>
                </a:cubicBezTo>
                <a:cubicBezTo>
                  <a:pt x="258" y="1818"/>
                  <a:pt x="258" y="1818"/>
                  <a:pt x="258" y="1818"/>
                </a:cubicBezTo>
                <a:cubicBezTo>
                  <a:pt x="258" y="1746"/>
                  <a:pt x="258" y="1746"/>
                  <a:pt x="258" y="1746"/>
                </a:cubicBezTo>
                <a:cubicBezTo>
                  <a:pt x="318" y="922"/>
                  <a:pt x="1001" y="248"/>
                  <a:pt x="1837" y="255"/>
                </a:cubicBezTo>
                <a:cubicBezTo>
                  <a:pt x="4578" y="279"/>
                  <a:pt x="4578" y="279"/>
                  <a:pt x="4578" y="279"/>
                </a:cubicBezTo>
                <a:cubicBezTo>
                  <a:pt x="4578" y="261"/>
                  <a:pt x="4578" y="249"/>
                  <a:pt x="4578" y="240"/>
                </a:cubicBezTo>
                <a:cubicBezTo>
                  <a:pt x="4578" y="218"/>
                  <a:pt x="4578" y="218"/>
                  <a:pt x="4578" y="218"/>
                </a:cubicBezTo>
                <a:cubicBezTo>
                  <a:pt x="4578" y="0"/>
                  <a:pt x="4578" y="0"/>
                  <a:pt x="457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pic>
        <p:nvPicPr>
          <p:cNvPr id="17" name="Kuva 16" descr="Kuva, joka sisältää kohteen piirtäminen&#10;&#10;Kuvaus luotu automaattisesti">
            <a:extLst>
              <a:ext uri="{FF2B5EF4-FFF2-40B4-BE49-F238E27FC236}">
                <a16:creationId xmlns:a16="http://schemas.microsoft.com/office/drawing/2014/main" id="{4FC1563E-E762-49A2-AD50-8F48218187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2" name="Otsikko 1">
            <a:extLst>
              <a:ext uri="{FF2B5EF4-FFF2-40B4-BE49-F238E27FC236}">
                <a16:creationId xmlns:a16="http://schemas.microsoft.com/office/drawing/2014/main" id="{E3151D56-82EF-4161-9F5B-FB08CCCE7E69}"/>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3" name="Sisällön paikkamerkki 2">
            <a:extLst>
              <a:ext uri="{FF2B5EF4-FFF2-40B4-BE49-F238E27FC236}">
                <a16:creationId xmlns:a16="http://schemas.microsoft.com/office/drawing/2014/main" id="{9DD390A6-74DB-4616-A470-ABCC0D96BCF9}"/>
              </a:ext>
            </a:extLst>
          </p:cNvPr>
          <p:cNvSpPr>
            <a:spLocks noGrp="1"/>
          </p:cNvSpPr>
          <p:nvPr>
            <p:ph idx="1"/>
          </p:nvPr>
        </p:nvSpPr>
        <p:spPr>
          <a:xfrm>
            <a:off x="517079" y="2122460"/>
            <a:ext cx="11170616"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54836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2" name="Kuva 11" descr="Kuva, joka sisältää kohteen sisä, ruoka, leikkaaminen, veitsi&#10;&#10;Kuvaus luotu automaattisesti">
            <a:extLst>
              <a:ext uri="{FF2B5EF4-FFF2-40B4-BE49-F238E27FC236}">
                <a16:creationId xmlns:a16="http://schemas.microsoft.com/office/drawing/2014/main" id="{B3777A55-5FAB-4114-9B97-473AF0BF25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750" y="0"/>
            <a:ext cx="3905250" cy="1524000"/>
          </a:xfrm>
          <a:prstGeom prst="rect">
            <a:avLst/>
          </a:prstGeom>
        </p:spPr>
      </p:pic>
      <p:sp>
        <p:nvSpPr>
          <p:cNvPr id="28" name="Freeform 9">
            <a:extLst>
              <a:ext uri="{FF2B5EF4-FFF2-40B4-BE49-F238E27FC236}">
                <a16:creationId xmlns:a16="http://schemas.microsoft.com/office/drawing/2014/main" id="{90296BD2-7B81-4AD6-B883-0209EA6D9322}"/>
              </a:ext>
            </a:extLst>
          </p:cNvPr>
          <p:cNvSpPr>
            <a:spLocks/>
          </p:cNvSpPr>
          <p:nvPr userDrawn="1"/>
        </p:nvSpPr>
        <p:spPr bwMode="auto">
          <a:xfrm flipV="1">
            <a:off x="8153399" y="1"/>
            <a:ext cx="4042355" cy="1607618"/>
          </a:xfrm>
          <a:custGeom>
            <a:avLst/>
            <a:gdLst>
              <a:gd name="T0" fmla="*/ 0 w 4578"/>
              <a:gd name="T1" fmla="*/ 0 h 1818"/>
              <a:gd name="T2" fmla="*/ 0 w 4578"/>
              <a:gd name="T3" fmla="*/ 218 h 1818"/>
              <a:gd name="T4" fmla="*/ 0 w 4578"/>
              <a:gd name="T5" fmla="*/ 240 h 1818"/>
              <a:gd name="T6" fmla="*/ 0 w 4578"/>
              <a:gd name="T7" fmla="*/ 1818 h 1818"/>
              <a:gd name="T8" fmla="*/ 258 w 4578"/>
              <a:gd name="T9" fmla="*/ 1818 h 1818"/>
              <a:gd name="T10" fmla="*/ 258 w 4578"/>
              <a:gd name="T11" fmla="*/ 1746 h 1818"/>
              <a:gd name="T12" fmla="*/ 1837 w 4578"/>
              <a:gd name="T13" fmla="*/ 255 h 1818"/>
              <a:gd name="T14" fmla="*/ 4578 w 4578"/>
              <a:gd name="T15" fmla="*/ 279 h 1818"/>
              <a:gd name="T16" fmla="*/ 4578 w 4578"/>
              <a:gd name="T17" fmla="*/ 240 h 1818"/>
              <a:gd name="T18" fmla="*/ 4578 w 4578"/>
              <a:gd name="T19" fmla="*/ 218 h 1818"/>
              <a:gd name="T20" fmla="*/ 4578 w 4578"/>
              <a:gd name="T21" fmla="*/ 0 h 1818"/>
              <a:gd name="T22" fmla="*/ 0 w 4578"/>
              <a:gd name="T23"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8" h="1818">
                <a:moveTo>
                  <a:pt x="0" y="0"/>
                </a:moveTo>
                <a:cubicBezTo>
                  <a:pt x="0" y="218"/>
                  <a:pt x="0" y="218"/>
                  <a:pt x="0" y="218"/>
                </a:cubicBezTo>
                <a:cubicBezTo>
                  <a:pt x="0" y="240"/>
                  <a:pt x="0" y="240"/>
                  <a:pt x="0" y="240"/>
                </a:cubicBezTo>
                <a:cubicBezTo>
                  <a:pt x="0" y="1818"/>
                  <a:pt x="0" y="1818"/>
                  <a:pt x="0" y="1818"/>
                </a:cubicBezTo>
                <a:cubicBezTo>
                  <a:pt x="258" y="1818"/>
                  <a:pt x="258" y="1818"/>
                  <a:pt x="258" y="1818"/>
                </a:cubicBezTo>
                <a:cubicBezTo>
                  <a:pt x="258" y="1746"/>
                  <a:pt x="258" y="1746"/>
                  <a:pt x="258" y="1746"/>
                </a:cubicBezTo>
                <a:cubicBezTo>
                  <a:pt x="318" y="922"/>
                  <a:pt x="1001" y="248"/>
                  <a:pt x="1837" y="255"/>
                </a:cubicBezTo>
                <a:cubicBezTo>
                  <a:pt x="4578" y="279"/>
                  <a:pt x="4578" y="279"/>
                  <a:pt x="4578" y="279"/>
                </a:cubicBezTo>
                <a:cubicBezTo>
                  <a:pt x="4578" y="261"/>
                  <a:pt x="4578" y="249"/>
                  <a:pt x="4578" y="240"/>
                </a:cubicBezTo>
                <a:cubicBezTo>
                  <a:pt x="4578" y="218"/>
                  <a:pt x="4578" y="218"/>
                  <a:pt x="4578" y="218"/>
                </a:cubicBezTo>
                <a:cubicBezTo>
                  <a:pt x="4578" y="0"/>
                  <a:pt x="4578" y="0"/>
                  <a:pt x="457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sp>
        <p:nvSpPr>
          <p:cNvPr id="4" name="Päivämäärän paikkamerkki 3"/>
          <p:cNvSpPr>
            <a:spLocks noGrp="1"/>
          </p:cNvSpPr>
          <p:nvPr userDrawn="1">
            <p:ph type="dt" sz="half" idx="10"/>
          </p:nvPr>
        </p:nvSpPr>
        <p:spPr/>
        <p:txBody>
          <a:bodyPr/>
          <a:lstStyle/>
          <a:p>
            <a:fld id="{460BF3EE-CA90-421C-BEF2-210EE38BE151}" type="datetimeFigureOut">
              <a:rPr lang="fi-FI" smtClean="0"/>
              <a:t>9.6.2020</a:t>
            </a:fld>
            <a:endParaRPr lang="fi-FI"/>
          </a:p>
        </p:txBody>
      </p:sp>
      <p:sp>
        <p:nvSpPr>
          <p:cNvPr id="5" name="Alatunnisteen paikkamerkki 4"/>
          <p:cNvSpPr>
            <a:spLocks noGrp="1"/>
          </p:cNvSpPr>
          <p:nvPr userDrawn="1">
            <p:ph type="ftr" sz="quarter" idx="11"/>
          </p:nvPr>
        </p:nvSpPr>
        <p:spPr/>
        <p:txBody>
          <a:bodyPr/>
          <a:lstStyle/>
          <a:p>
            <a:endParaRPr lang="fi-FI"/>
          </a:p>
        </p:txBody>
      </p:sp>
      <p:sp>
        <p:nvSpPr>
          <p:cNvPr id="6" name="Dian numeron paikkamerkki 5"/>
          <p:cNvSpPr>
            <a:spLocks noGrp="1"/>
          </p:cNvSpPr>
          <p:nvPr userDrawn="1">
            <p:ph type="sldNum" sz="quarter" idx="12"/>
          </p:nvPr>
        </p:nvSpPr>
        <p:spPr/>
        <p:txBody>
          <a:bodyPr/>
          <a:lstStyle/>
          <a:p>
            <a:fld id="{FFE34398-43B7-4B32-9414-5E2AC5A84245}" type="slidenum">
              <a:rPr lang="fi-FI" smtClean="0"/>
              <a:t>‹#›</a:t>
            </a:fld>
            <a:endParaRPr lang="fi-FI"/>
          </a:p>
        </p:txBody>
      </p:sp>
      <p:sp>
        <p:nvSpPr>
          <p:cNvPr id="15" name="Freeform 5">
            <a:extLst>
              <a:ext uri="{FF2B5EF4-FFF2-40B4-BE49-F238E27FC236}">
                <a16:creationId xmlns:a16="http://schemas.microsoft.com/office/drawing/2014/main" id="{C6780F89-CB76-4BD7-8EB2-1EF0E26D6AAD}"/>
              </a:ext>
            </a:extLst>
          </p:cNvPr>
          <p:cNvSpPr>
            <a:spLocks/>
          </p:cNvSpPr>
          <p:nvPr userDrawn="1"/>
        </p:nvSpPr>
        <p:spPr bwMode="auto">
          <a:xfrm>
            <a:off x="8783638" y="374650"/>
            <a:ext cx="7938" cy="3175"/>
          </a:xfrm>
          <a:custGeom>
            <a:avLst/>
            <a:gdLst>
              <a:gd name="T0" fmla="*/ 0 w 5"/>
              <a:gd name="T1" fmla="*/ 0 h 2"/>
              <a:gd name="T2" fmla="*/ 5 w 5"/>
              <a:gd name="T3" fmla="*/ 2 h 2"/>
              <a:gd name="T4" fmla="*/ 5 w 5"/>
              <a:gd name="T5" fmla="*/ 0 h 2"/>
              <a:gd name="T6" fmla="*/ 0 w 5"/>
              <a:gd name="T7" fmla="*/ 0 h 2"/>
            </a:gdLst>
            <a:ahLst/>
            <a:cxnLst>
              <a:cxn ang="0">
                <a:pos x="T0" y="T1"/>
              </a:cxn>
              <a:cxn ang="0">
                <a:pos x="T2" y="T3"/>
              </a:cxn>
              <a:cxn ang="0">
                <a:pos x="T4" y="T5"/>
              </a:cxn>
              <a:cxn ang="0">
                <a:pos x="T6" y="T7"/>
              </a:cxn>
            </a:cxnLst>
            <a:rect l="0" t="0" r="r" b="b"/>
            <a:pathLst>
              <a:path w="5" h="2">
                <a:moveTo>
                  <a:pt x="0" y="0"/>
                </a:moveTo>
                <a:cubicBezTo>
                  <a:pt x="1" y="1"/>
                  <a:pt x="3" y="1"/>
                  <a:pt x="5" y="2"/>
                </a:cubicBezTo>
                <a:cubicBezTo>
                  <a:pt x="5" y="0"/>
                  <a:pt x="5" y="0"/>
                  <a:pt x="5" y="0"/>
                </a:cubicBezTo>
                <a:lnTo>
                  <a:pt x="0" y="0"/>
                </a:lnTo>
                <a:close/>
              </a:path>
            </a:pathLst>
          </a:custGeom>
          <a:solidFill>
            <a:srgbClr val="003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pic>
        <p:nvPicPr>
          <p:cNvPr id="17" name="Kuva 16" descr="Kuva, joka sisältää kohteen piirtäminen&#10;&#10;Kuvaus luotu automaattisesti">
            <a:extLst>
              <a:ext uri="{FF2B5EF4-FFF2-40B4-BE49-F238E27FC236}">
                <a16:creationId xmlns:a16="http://schemas.microsoft.com/office/drawing/2014/main" id="{4FC1563E-E762-49A2-AD50-8F482181870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6716" y="66855"/>
            <a:ext cx="2343742" cy="672615"/>
          </a:xfrm>
          <a:prstGeom prst="rect">
            <a:avLst/>
          </a:prstGeom>
        </p:spPr>
      </p:pic>
      <p:sp>
        <p:nvSpPr>
          <p:cNvPr id="11" name="Otsikko 1">
            <a:extLst>
              <a:ext uri="{FF2B5EF4-FFF2-40B4-BE49-F238E27FC236}">
                <a16:creationId xmlns:a16="http://schemas.microsoft.com/office/drawing/2014/main" id="{C1736227-6C0B-453C-95CF-3C422C38937D}"/>
              </a:ext>
            </a:extLst>
          </p:cNvPr>
          <p:cNvSpPr>
            <a:spLocks noGrp="1"/>
          </p:cNvSpPr>
          <p:nvPr>
            <p:ph type="title"/>
          </p:nvPr>
        </p:nvSpPr>
        <p:spPr>
          <a:xfrm>
            <a:off x="517079" y="1142703"/>
            <a:ext cx="8645508" cy="830714"/>
          </a:xfrm>
        </p:spPr>
        <p:txBody>
          <a:bodyPr anchor="t">
            <a:noAutofit/>
          </a:bodyPr>
          <a:lstStyle>
            <a:lvl1pPr>
              <a:defRPr>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13" name="Sisällön paikkamerkki 2">
            <a:extLst>
              <a:ext uri="{FF2B5EF4-FFF2-40B4-BE49-F238E27FC236}">
                <a16:creationId xmlns:a16="http://schemas.microsoft.com/office/drawing/2014/main" id="{AB13FC49-F25B-4424-BEB8-3FC378E98A65}"/>
              </a:ext>
            </a:extLst>
          </p:cNvPr>
          <p:cNvSpPr>
            <a:spLocks noGrp="1"/>
          </p:cNvSpPr>
          <p:nvPr>
            <p:ph idx="1"/>
          </p:nvPr>
        </p:nvSpPr>
        <p:spPr>
          <a:xfrm>
            <a:off x="517078" y="2122460"/>
            <a:ext cx="11320245" cy="3656184"/>
          </a:xfrm>
        </p:spPr>
        <p:txBody>
          <a:bodyPr>
            <a:noAutofit/>
          </a:bodyPr>
          <a:lstStyle>
            <a:lvl1pPr marL="0" indent="0">
              <a:buNone/>
              <a:defRPr/>
            </a:lvl1pPr>
            <a:lvl2pPr marL="685800" indent="-228600">
              <a:buClr>
                <a:srgbClr val="003883"/>
              </a:buClr>
              <a:buFont typeface="Wingdings" panose="05000000000000000000" pitchFamily="2" charset="2"/>
              <a:buChar char="§"/>
              <a:defRPr/>
            </a:lvl2pPr>
            <a:lvl3pPr marL="1143000" indent="-228600">
              <a:buClr>
                <a:srgbClr val="003883"/>
              </a:buClr>
              <a:buFont typeface="Wingdings" panose="05000000000000000000" pitchFamily="2" charset="2"/>
              <a:buChar char="§"/>
              <a:defRPr/>
            </a:lvl3pPr>
            <a:lvl4pPr marL="1600200" indent="-228600">
              <a:buClr>
                <a:srgbClr val="003883"/>
              </a:buClr>
              <a:buFont typeface="Wingdings" panose="05000000000000000000" pitchFamily="2" charset="2"/>
              <a:buChar char="§"/>
              <a:defRPr/>
            </a:lvl4pPr>
            <a:lvl5pPr marL="2057400" indent="-228600">
              <a:buClr>
                <a:srgbClr val="003883"/>
              </a:buClr>
              <a:buFont typeface="Wingdings" panose="05000000000000000000" pitchFamily="2" charset="2"/>
              <a:buChar char="§"/>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176488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0BF3EE-CA90-421C-BEF2-210EE38BE151}" type="datetimeFigureOut">
              <a:rPr lang="fi-FI" smtClean="0"/>
              <a:t>9.6.2020</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34398-43B7-4B32-9414-5E2AC5A84245}" type="slidenum">
              <a:rPr lang="fi-FI" smtClean="0"/>
              <a:t>‹#›</a:t>
            </a:fld>
            <a:endParaRPr lang="fi-FI"/>
          </a:p>
        </p:txBody>
      </p:sp>
    </p:spTree>
    <p:extLst>
      <p:ext uri="{BB962C8B-B14F-4D97-AF65-F5344CB8AC3E}">
        <p14:creationId xmlns:p14="http://schemas.microsoft.com/office/powerpoint/2010/main" val="78215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6" r:id="rId5"/>
    <p:sldLayoutId id="2147483664" r:id="rId6"/>
    <p:sldLayoutId id="2147483658" r:id="rId7"/>
    <p:sldLayoutId id="2147483668" r:id="rId8"/>
    <p:sldLayoutId id="2147483662" r:id="rId9"/>
    <p:sldLayoutId id="2147483667" r:id="rId10"/>
    <p:sldLayoutId id="2147483663" r:id="rId11"/>
    <p:sldLayoutId id="2147483665" r:id="rId12"/>
    <p:sldLayoutId id="2147483652" r:id="rId13"/>
    <p:sldLayoutId id="2147483653" r:id="rId14"/>
    <p:sldLayoutId id="2147483654" r:id="rId15"/>
    <p:sldLayoutId id="2147483655" r:id="rId16"/>
    <p:sldLayoutId id="214748365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mailto:kirjaamo.keha-keskus@ely-keskus.fi" TargetMode="External"/><Relationship Id="rId2" Type="http://schemas.openxmlformats.org/officeDocument/2006/relationships/hyperlink" Target="https://asiointipalvelu.ahtp.fi/forms/188001/fill"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www.keha-keskus.fi/poikkeusrahoitus/mar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keha-keskus.fi/poikkeusrahoitus/mara" TargetMode="External"/><Relationship Id="rId1" Type="http://schemas.openxmlformats.org/officeDocument/2006/relationships/slideLayout" Target="../slideLayouts/slideLayout4.xml"/><Relationship Id="rId4" Type="http://schemas.openxmlformats.org/officeDocument/2006/relationships/hyperlink" Target="https://tem.fi/kysymyksia-ja-vastauksia-ravintoloiden-sulkemises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mara.ahtp.fi/"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mailto:kirjaamo.keha-keskus@ely-keskus.fi" TargetMode="External"/><Relationship Id="rId2" Type="http://schemas.openxmlformats.org/officeDocument/2006/relationships/hyperlink" Target="https://asiointipalvelu.ahtp.fi/forms/231306/fill"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www.keha-keskus.fi/poikkeusrahoitus/mar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866826" y="2261484"/>
            <a:ext cx="6338295" cy="2335032"/>
          </a:xfrm>
        </p:spPr>
        <p:txBody>
          <a:bodyPr>
            <a:noAutofit/>
          </a:bodyPr>
          <a:lstStyle/>
          <a:p>
            <a:r>
              <a:rPr lang="fi-FI" sz="4800" dirty="0">
                <a:latin typeface="+mj-lt"/>
                <a:cs typeface="Calibri"/>
              </a:rPr>
              <a:t>RAVITSEMISYRITYSTEN</a:t>
            </a:r>
            <a:r>
              <a:rPr lang="fi-FI" sz="4800" dirty="0">
                <a:latin typeface="Calibri"/>
                <a:cs typeface="Calibri"/>
              </a:rPr>
              <a:t> </a:t>
            </a:r>
            <a:br>
              <a:rPr lang="fi-FI" sz="4800" dirty="0"/>
            </a:br>
            <a:r>
              <a:rPr lang="fi-FI" sz="4400" dirty="0">
                <a:latin typeface="Calibri"/>
                <a:cs typeface="Calibri"/>
              </a:rPr>
              <a:t>väliaikaiset tuet ja hyvitykset</a:t>
            </a:r>
            <a:br>
              <a:rPr lang="fi-FI" sz="4400" dirty="0">
                <a:latin typeface="Calibri"/>
                <a:cs typeface="Calibri"/>
              </a:rPr>
            </a:br>
            <a:br>
              <a:rPr lang="fi-FI" sz="4400" dirty="0">
                <a:latin typeface="Calibri"/>
                <a:cs typeface="Calibri"/>
              </a:rPr>
            </a:br>
            <a:endParaRPr lang="fi-FI" sz="2800"/>
          </a:p>
        </p:txBody>
      </p:sp>
    </p:spTree>
    <p:extLst>
      <p:ext uri="{BB962C8B-B14F-4D97-AF65-F5344CB8AC3E}">
        <p14:creationId xmlns:p14="http://schemas.microsoft.com/office/powerpoint/2010/main" val="1733892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3A6352C4-E532-4F1F-918F-D0B5CF9B58CE}"/>
              </a:ext>
            </a:extLst>
          </p:cNvPr>
          <p:cNvSpPr>
            <a:spLocks noGrp="1"/>
          </p:cNvSpPr>
          <p:nvPr>
            <p:ph type="title"/>
          </p:nvPr>
        </p:nvSpPr>
        <p:spPr>
          <a:xfrm>
            <a:off x="600204" y="1120519"/>
            <a:ext cx="8661384" cy="830714"/>
          </a:xfrm>
        </p:spPr>
        <p:txBody>
          <a:bodyPr/>
          <a:lstStyle/>
          <a:p>
            <a:r>
              <a:rPr lang="fi-FI" dirty="0"/>
              <a:t>Tuki uudelleentyöllistämiseen (2/2)</a:t>
            </a:r>
          </a:p>
        </p:txBody>
      </p:sp>
      <p:sp>
        <p:nvSpPr>
          <p:cNvPr id="5" name="Sisällön paikkamerkki 2">
            <a:extLst>
              <a:ext uri="{FF2B5EF4-FFF2-40B4-BE49-F238E27FC236}">
                <a16:creationId xmlns:a16="http://schemas.microsoft.com/office/drawing/2014/main" id="{199C1AD6-205D-4CEB-A0BC-FB9C7A6D7232}"/>
              </a:ext>
            </a:extLst>
          </p:cNvPr>
          <p:cNvSpPr>
            <a:spLocks noGrp="1"/>
          </p:cNvSpPr>
          <p:nvPr>
            <p:ph idx="4294967295"/>
          </p:nvPr>
        </p:nvSpPr>
        <p:spPr>
          <a:xfrm>
            <a:off x="600205" y="1916713"/>
            <a:ext cx="5255649" cy="3966851"/>
          </a:xfrm>
          <a:solidFill>
            <a:srgbClr val="FFFFFF"/>
          </a:solidFill>
          <a:ln>
            <a:noFill/>
          </a:ln>
        </p:spPr>
        <p:txBody>
          <a:bodyPr vert="horz" lIns="91440" tIns="45720" rIns="91440" bIns="45720" rtlCol="0" anchor="t">
            <a:noAutofit/>
          </a:bodyPr>
          <a:lstStyle/>
          <a:p>
            <a:pPr marL="285750" indent="-285750">
              <a:spcBef>
                <a:spcPts val="600"/>
              </a:spcBef>
            </a:pPr>
            <a:r>
              <a:rPr lang="fi-FI" sz="1800" dirty="0"/>
              <a:t>Tukea voidaan maksaa enintään siitä työntekijöiden määrästä, joka vastaa yritykseen kokoaikaisessa työsuhteessa olevien työntekijöiden määrää ennen koronavirusepidemian alkamista. </a:t>
            </a:r>
            <a:endParaRPr lang="fi-FI" sz="1800" dirty="0">
              <a:cs typeface="Calibri"/>
            </a:endParaRPr>
          </a:p>
          <a:p>
            <a:pPr marL="285750" indent="-285750">
              <a:spcBef>
                <a:spcPts val="600"/>
              </a:spcBef>
              <a:buFont typeface="Arial" panose="020B0604020202020204" pitchFamily="34" charset="0"/>
              <a:buChar char="•"/>
            </a:pPr>
            <a:r>
              <a:rPr lang="fi-FI" sz="1800" dirty="0"/>
              <a:t>Tukeen oikeuttava työntekijöiden enimmäismäärä lasketaan yrityksen helmikuulta 2020 maksamasta palkkakertymästä.  Mikäli yritys on alv-kuukausi ilmoituksen piirissä, saa KEHA-keskus tiedot veroviranomaiselta. Muussa tapauksessa yritys ilmoittaa helmikuun palkkakertymän hakemuksen liitteenä.</a:t>
            </a:r>
            <a:endParaRPr lang="fi-FI" sz="1800" dirty="0">
              <a:cs typeface="Calibri"/>
            </a:endParaRPr>
          </a:p>
        </p:txBody>
      </p:sp>
      <p:sp>
        <p:nvSpPr>
          <p:cNvPr id="2" name="Suorakulmio 1">
            <a:extLst>
              <a:ext uri="{FF2B5EF4-FFF2-40B4-BE49-F238E27FC236}">
                <a16:creationId xmlns:a16="http://schemas.microsoft.com/office/drawing/2014/main" id="{22AFAC94-1EE4-4E4D-8B00-FA71A9769AD3}"/>
              </a:ext>
            </a:extLst>
          </p:cNvPr>
          <p:cNvSpPr/>
          <p:nvPr/>
        </p:nvSpPr>
        <p:spPr>
          <a:xfrm>
            <a:off x="5855855" y="1916713"/>
            <a:ext cx="5643418" cy="4524315"/>
          </a:xfrm>
          <a:prstGeom prst="rect">
            <a:avLst/>
          </a:prstGeom>
        </p:spPr>
        <p:txBody>
          <a:bodyPr wrap="square">
            <a:spAutoFit/>
          </a:bodyPr>
          <a:lstStyle/>
          <a:p>
            <a:pPr marL="285750" indent="-285750">
              <a:spcBef>
                <a:spcPts val="600"/>
              </a:spcBef>
              <a:buFont typeface="Arial" panose="020B0604020202020204" pitchFamily="34" charset="0"/>
              <a:buChar char="•"/>
            </a:pPr>
            <a:r>
              <a:rPr lang="fi-FI" sz="1600" dirty="0"/>
              <a:t>Palkkakertymä muunnetaan kokoaikaisten työntekijöiden määräksi jakamalla luvulla 2 500, joka vastaa laskennallisesti ravitsemisalan työntekijän keskimääräistä kuukausipalkkaa. </a:t>
            </a:r>
            <a:endParaRPr lang="fi-FI" sz="1600" dirty="0">
              <a:cs typeface="Calibri"/>
            </a:endParaRPr>
          </a:p>
          <a:p>
            <a:pPr marL="720000" lvl="1" indent="-285750">
              <a:buFont typeface="Courier New" panose="02070309020205020404" pitchFamily="49" charset="0"/>
              <a:buChar char="o"/>
            </a:pPr>
            <a:r>
              <a:rPr lang="fi-FI" sz="1600" dirty="0"/>
              <a:t>Jos yrityksen maksama palkkakertymä helmikuulta 2020 on esimerkiksi 26 000 euroa, voi yritys saada tukea enintään kymmenestä työntekijästä (26 000 e/ 2500 = 10,4).  Lisäksi huomioidaan yrityksen hakemuksellaan ilmoittama vuokratyön/alihankintana teetetyn työn määrä tuen määrää korottavana.</a:t>
            </a:r>
            <a:endParaRPr lang="fi-FI" sz="1600" dirty="0">
              <a:cs typeface="Calibri"/>
            </a:endParaRPr>
          </a:p>
          <a:p>
            <a:pPr marL="285750" indent="-285750">
              <a:buFont typeface="Arial" panose="020B0604020202020204" pitchFamily="34" charset="0"/>
              <a:buChar char="•"/>
            </a:pPr>
            <a:r>
              <a:rPr lang="fi-FI" sz="1600" dirty="0"/>
              <a:t>Tuki myönnetään ja maksetaan hakemuksesta jo ennen kuin yritys on tosiasiallisesti maksanut palkan työntekijälle tai laskun vuokratyönä / alihankintana teetetystä työstä helmikuun palkkakertymän ja vuokratyönä/alihankintana teetetyn työn laskutuksen perusteella laskettu enimmäismäärä huomioiden. Edellytyksenä on, että yritys sitoutuu tukea hakiessaan maksamaan palkkaa tuen saamisen edellytyksenä olevan määrän ja ottamaan vuokratyöntekijöitä ilmoittamansa määrän. </a:t>
            </a:r>
            <a:endParaRPr lang="fi-FI" sz="1600" dirty="0">
              <a:cs typeface="Calibri"/>
            </a:endParaRPr>
          </a:p>
        </p:txBody>
      </p:sp>
      <p:sp>
        <p:nvSpPr>
          <p:cNvPr id="7" name="Suorakulmio 6">
            <a:extLst>
              <a:ext uri="{FF2B5EF4-FFF2-40B4-BE49-F238E27FC236}">
                <a16:creationId xmlns:a16="http://schemas.microsoft.com/office/drawing/2014/main" id="{D7E290BD-52DD-430F-9457-10D8BD21A852}"/>
              </a:ext>
            </a:extLst>
          </p:cNvPr>
          <p:cNvSpPr/>
          <p:nvPr/>
        </p:nvSpPr>
        <p:spPr>
          <a:xfrm>
            <a:off x="9347424" y="6332854"/>
            <a:ext cx="2604431" cy="369332"/>
          </a:xfrm>
          <a:prstGeom prst="rect">
            <a:avLst/>
          </a:prstGeom>
        </p:spPr>
        <p:txBody>
          <a:bodyPr wrap="none">
            <a:spAutoFit/>
          </a:bodyPr>
          <a:lstStyle/>
          <a:p>
            <a:r>
              <a:rPr lang="fi-FI" b="1" dirty="0">
                <a:solidFill>
                  <a:srgbClr val="00297F"/>
                </a:solidFill>
              </a:rPr>
              <a:t>#ravintolat #ravintolatuki</a:t>
            </a:r>
          </a:p>
        </p:txBody>
      </p:sp>
    </p:spTree>
    <p:extLst>
      <p:ext uri="{BB962C8B-B14F-4D97-AF65-F5344CB8AC3E}">
        <p14:creationId xmlns:p14="http://schemas.microsoft.com/office/powerpoint/2010/main" val="1450227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FD4A5E-B0E6-4FEA-903F-54C889F97387}"/>
              </a:ext>
            </a:extLst>
          </p:cNvPr>
          <p:cNvSpPr>
            <a:spLocks noGrp="1"/>
          </p:cNvSpPr>
          <p:nvPr>
            <p:ph type="title"/>
          </p:nvPr>
        </p:nvSpPr>
        <p:spPr>
          <a:xfrm>
            <a:off x="596451" y="1120519"/>
            <a:ext cx="10515600" cy="1434563"/>
          </a:xfrm>
        </p:spPr>
        <p:txBody>
          <a:bodyPr/>
          <a:lstStyle/>
          <a:p>
            <a:r>
              <a:rPr lang="fi-FI" dirty="0">
                <a:cs typeface="Calibri"/>
              </a:rPr>
              <a:t>Tuki uudelleentyöllistämiseen,</a:t>
            </a:r>
            <a:br>
              <a:rPr lang="fi-FI" dirty="0">
                <a:cs typeface="Calibri"/>
              </a:rPr>
            </a:br>
            <a:r>
              <a:rPr lang="fi-FI" dirty="0">
                <a:cs typeface="Calibri"/>
              </a:rPr>
              <a:t>haku auki 31.10. saakka</a:t>
            </a:r>
          </a:p>
        </p:txBody>
      </p:sp>
      <p:sp>
        <p:nvSpPr>
          <p:cNvPr id="3" name="Sisällön paikkamerkki 2">
            <a:extLst>
              <a:ext uri="{FF2B5EF4-FFF2-40B4-BE49-F238E27FC236}">
                <a16:creationId xmlns:a16="http://schemas.microsoft.com/office/drawing/2014/main" id="{36C3B0B8-009C-4D35-A331-2A714F610CAB}"/>
              </a:ext>
            </a:extLst>
          </p:cNvPr>
          <p:cNvSpPr>
            <a:spLocks noGrp="1"/>
          </p:cNvSpPr>
          <p:nvPr>
            <p:ph idx="4294967295"/>
          </p:nvPr>
        </p:nvSpPr>
        <p:spPr>
          <a:xfrm>
            <a:off x="596451" y="2551643"/>
            <a:ext cx="10515600" cy="3656184"/>
          </a:xfrm>
        </p:spPr>
        <p:txBody>
          <a:bodyPr vert="horz" lIns="91440" tIns="45720" rIns="91440" bIns="45720" rtlCol="0" anchor="t">
            <a:noAutofit/>
          </a:bodyPr>
          <a:lstStyle/>
          <a:p>
            <a:pPr marL="0" indent="0">
              <a:buNone/>
            </a:pPr>
            <a:r>
              <a:rPr lang="fi-FI" sz="1800" b="1" dirty="0">
                <a:cs typeface="Calibri"/>
              </a:rPr>
              <a:t>Tukea haetaan ensisijaisesti sähköisellä lomakkeella ja johon tarvitaan vahvan tunnistautumisen väline </a:t>
            </a:r>
            <a:br>
              <a:rPr lang="fi-FI" sz="1800" b="1" dirty="0">
                <a:cs typeface="Calibri"/>
              </a:rPr>
            </a:br>
            <a:r>
              <a:rPr lang="fi-FI" sz="1800" b="1" dirty="0">
                <a:cs typeface="Calibri"/>
              </a:rPr>
              <a:t>(esim. pankkitunnus, varmennekortti tai mobiilivarmenne).</a:t>
            </a:r>
            <a:endParaRPr lang="fi-FI" sz="1800" dirty="0">
              <a:ea typeface="+mn-lt"/>
              <a:cs typeface="+mn-lt"/>
            </a:endParaRPr>
          </a:p>
          <a:p>
            <a:pPr marL="0" indent="0">
              <a:buNone/>
            </a:pPr>
            <a:r>
              <a:rPr lang="fi-FI" sz="1800" dirty="0">
                <a:solidFill>
                  <a:srgbClr val="00297F"/>
                </a:solidFill>
                <a:cs typeface="Calibri"/>
              </a:rPr>
              <a:t>&gt;&gt; </a:t>
            </a:r>
            <a:r>
              <a:rPr lang="fi-FI" sz="1800" dirty="0">
                <a:solidFill>
                  <a:srgbClr val="00297F"/>
                </a:solidFill>
                <a:cs typeface="Calibri"/>
                <a:hlinkClick r:id="rId2"/>
              </a:rPr>
              <a:t>Sähköiseen asiointilomakkeeseen</a:t>
            </a:r>
            <a:r>
              <a:rPr lang="en-US" sz="1800" dirty="0">
                <a:solidFill>
                  <a:srgbClr val="000000"/>
                </a:solidFill>
                <a:cs typeface="Calibri"/>
              </a:rPr>
              <a:t> (</a:t>
            </a:r>
            <a:r>
              <a:rPr lang="en-US" sz="1800" dirty="0" err="1">
                <a:solidFill>
                  <a:srgbClr val="000000"/>
                </a:solidFill>
                <a:cs typeface="Calibri"/>
              </a:rPr>
              <a:t>avoinna</a:t>
            </a:r>
            <a:r>
              <a:rPr lang="en-US" sz="1800" dirty="0">
                <a:solidFill>
                  <a:srgbClr val="000000"/>
                </a:solidFill>
                <a:cs typeface="Calibri"/>
              </a:rPr>
              <a:t> 5.6. - 31.10.2020)</a:t>
            </a:r>
            <a:endParaRPr lang="en-US" sz="1800" dirty="0">
              <a:ea typeface="+mn-lt"/>
              <a:cs typeface="+mn-lt"/>
            </a:endParaRPr>
          </a:p>
          <a:p>
            <a:endParaRPr lang="fi-FI" sz="1800" dirty="0">
              <a:ea typeface="+mn-lt"/>
              <a:cs typeface="+mn-lt"/>
            </a:endParaRPr>
          </a:p>
          <a:p>
            <a:pPr marL="0" indent="0">
              <a:buNone/>
            </a:pPr>
            <a:r>
              <a:rPr lang="fi-FI" sz="1800" b="1" dirty="0">
                <a:cs typeface="Calibri"/>
              </a:rPr>
              <a:t>Mikäli sähköisen asiointipalvelun käyttö ei ole mahdollista</a:t>
            </a:r>
            <a:r>
              <a:rPr lang="fi-FI" sz="1800" dirty="0">
                <a:cs typeface="Calibri"/>
              </a:rPr>
              <a:t>, </a:t>
            </a:r>
            <a:br>
              <a:rPr lang="fi-FI" sz="1800" dirty="0">
                <a:cs typeface="Calibri"/>
              </a:rPr>
            </a:br>
            <a:r>
              <a:rPr lang="fi-FI" sz="1800" dirty="0">
                <a:cs typeface="Calibri"/>
              </a:rPr>
              <a:t>hakemuksen voi toimittaa myös postitse tai sähköpostitse KEHA-keskuksen kirjaamoon. </a:t>
            </a:r>
            <a:endParaRPr lang="fi-FI" sz="1800" dirty="0">
              <a:ea typeface="+mn-lt"/>
              <a:cs typeface="+mn-lt"/>
            </a:endParaRPr>
          </a:p>
          <a:p>
            <a:pPr marL="0" indent="0">
              <a:buNone/>
            </a:pPr>
            <a:r>
              <a:rPr lang="fi-FI" sz="1800" dirty="0">
                <a:cs typeface="Calibri"/>
              </a:rPr>
              <a:t>ELY-keskusten sekä TE-toimistojen kehittämis- ja hallintokeskus (KEHA-keskus)</a:t>
            </a:r>
            <a:br>
              <a:rPr lang="fi-FI" sz="1800" dirty="0">
                <a:cs typeface="Calibri"/>
              </a:rPr>
            </a:br>
            <a:r>
              <a:rPr lang="fi-FI" sz="1800" dirty="0">
                <a:cs typeface="Calibri"/>
              </a:rPr>
              <a:t>PL 1000, 50101 Mikkeli</a:t>
            </a:r>
            <a:br>
              <a:rPr lang="fi-FI" sz="1800" dirty="0">
                <a:cs typeface="Calibri"/>
              </a:rPr>
            </a:br>
            <a:r>
              <a:rPr lang="fi-FI" sz="1800" dirty="0">
                <a:cs typeface="Calibri"/>
                <a:hlinkClick r:id="rId3"/>
              </a:rPr>
              <a:t>kirjaamo.keha-keskus@ely-keskus.fi</a:t>
            </a:r>
            <a:r>
              <a:rPr lang="fi-FI" sz="1800" dirty="0">
                <a:cs typeface="Calibri"/>
              </a:rPr>
              <a:t> </a:t>
            </a:r>
            <a:endParaRPr lang="en-US" sz="1800" dirty="0">
              <a:ea typeface="+mn-lt"/>
              <a:cs typeface="+mn-lt"/>
            </a:endParaRPr>
          </a:p>
          <a:p>
            <a:pPr marL="0" indent="0">
              <a:buNone/>
            </a:pPr>
            <a:r>
              <a:rPr lang="fi-FI" sz="1800" dirty="0">
                <a:ea typeface="+mn-lt"/>
                <a:cs typeface="+mn-lt"/>
              </a:rPr>
              <a:t>Hakemuslomakkeet (pdf ja </a:t>
            </a:r>
            <a:r>
              <a:rPr lang="fi-FI" sz="1800" dirty="0" err="1">
                <a:ea typeface="+mn-lt"/>
                <a:cs typeface="+mn-lt"/>
              </a:rPr>
              <a:t>word</a:t>
            </a:r>
            <a:r>
              <a:rPr lang="fi-FI" sz="1800" dirty="0">
                <a:ea typeface="+mn-lt"/>
                <a:cs typeface="+mn-lt"/>
              </a:rPr>
              <a:t>) löytyvät sivulta </a:t>
            </a:r>
            <a:r>
              <a:rPr lang="fi-FI" sz="1800" dirty="0">
                <a:ea typeface="+mn-lt"/>
                <a:cs typeface="+mn-lt"/>
                <a:hlinkClick r:id="rId4"/>
              </a:rPr>
              <a:t>www.keha-keskus.fi/poikkeusrahoitus/mara</a:t>
            </a:r>
            <a:r>
              <a:rPr lang="fi-FI" sz="1800" dirty="0">
                <a:ea typeface="+mn-lt"/>
                <a:cs typeface="+mn-lt"/>
              </a:rPr>
              <a:t>.</a:t>
            </a:r>
            <a:endParaRPr lang="en-US" sz="1800" dirty="0">
              <a:ea typeface="+mn-lt"/>
              <a:cs typeface="+mn-lt"/>
            </a:endParaRPr>
          </a:p>
          <a:p>
            <a:endParaRPr lang="fi-FI" sz="1800" dirty="0">
              <a:cs typeface="Calibri"/>
            </a:endParaRPr>
          </a:p>
        </p:txBody>
      </p:sp>
      <p:sp>
        <p:nvSpPr>
          <p:cNvPr id="8" name="Suorakulmio 7">
            <a:extLst>
              <a:ext uri="{FF2B5EF4-FFF2-40B4-BE49-F238E27FC236}">
                <a16:creationId xmlns:a16="http://schemas.microsoft.com/office/drawing/2014/main" id="{3B16D8AC-1D11-43A8-BBF9-73F59A662C0D}"/>
              </a:ext>
            </a:extLst>
          </p:cNvPr>
          <p:cNvSpPr/>
          <p:nvPr/>
        </p:nvSpPr>
        <p:spPr>
          <a:xfrm>
            <a:off x="9347424" y="6332854"/>
            <a:ext cx="2604431" cy="369332"/>
          </a:xfrm>
          <a:prstGeom prst="rect">
            <a:avLst/>
          </a:prstGeom>
        </p:spPr>
        <p:txBody>
          <a:bodyPr wrap="none">
            <a:spAutoFit/>
          </a:bodyPr>
          <a:lstStyle/>
          <a:p>
            <a:r>
              <a:rPr lang="fi-FI" b="1" dirty="0">
                <a:solidFill>
                  <a:srgbClr val="00297F"/>
                </a:solidFill>
              </a:rPr>
              <a:t>#ravintolat #ravintolatuki</a:t>
            </a:r>
          </a:p>
        </p:txBody>
      </p:sp>
      <p:grpSp>
        <p:nvGrpSpPr>
          <p:cNvPr id="4" name="Ryhmä 3">
            <a:extLst>
              <a:ext uri="{FF2B5EF4-FFF2-40B4-BE49-F238E27FC236}">
                <a16:creationId xmlns:a16="http://schemas.microsoft.com/office/drawing/2014/main" id="{D4FAAA06-CCF4-4712-80BB-213B8F15A05F}"/>
              </a:ext>
              <a:ext uri="{C183D7F6-B498-43B3-948B-1728B52AA6E4}">
                <adec:decorative xmlns:adec="http://schemas.microsoft.com/office/drawing/2017/decorative" val="1"/>
              </a:ext>
            </a:extLst>
          </p:cNvPr>
          <p:cNvGrpSpPr/>
          <p:nvPr/>
        </p:nvGrpSpPr>
        <p:grpSpPr>
          <a:xfrm>
            <a:off x="7819053" y="0"/>
            <a:ext cx="4376701" cy="1740585"/>
            <a:chOff x="7819053" y="0"/>
            <a:chExt cx="4376701" cy="1740585"/>
          </a:xfrm>
        </p:grpSpPr>
        <p:pic>
          <p:nvPicPr>
            <p:cNvPr id="5" name="Kuva 4" descr="Kuva, joka sisältää kohteen näyttökuva&#10;&#10;Kuvaus luotu, erittäin korkea luotettavuus">
              <a:extLst>
                <a:ext uri="{FF2B5EF4-FFF2-40B4-BE49-F238E27FC236}">
                  <a16:creationId xmlns:a16="http://schemas.microsoft.com/office/drawing/2014/main" id="{D8517D4B-22CA-4649-BB1D-92A37E08D3AC}"/>
                </a:ext>
              </a:extLst>
            </p:cNvPr>
            <p:cNvPicPr>
              <a:picLocks noChangeAspect="1"/>
            </p:cNvPicPr>
            <p:nvPr/>
          </p:nvPicPr>
          <p:blipFill rotWithShape="1">
            <a:blip r:embed="rId5"/>
            <a:srcRect l="51443" r="1"/>
            <a:stretch/>
          </p:blipFill>
          <p:spPr>
            <a:xfrm>
              <a:off x="7884366" y="10"/>
              <a:ext cx="4307633" cy="161150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6" name="Freeform 9">
              <a:extLst>
                <a:ext uri="{FF2B5EF4-FFF2-40B4-BE49-F238E27FC236}">
                  <a16:creationId xmlns:a16="http://schemas.microsoft.com/office/drawing/2014/main" id="{D01955FC-6554-46DB-B17E-C8F6AA21BE6A}"/>
                </a:ext>
              </a:extLst>
            </p:cNvPr>
            <p:cNvSpPr>
              <a:spLocks/>
            </p:cNvSpPr>
            <p:nvPr/>
          </p:nvSpPr>
          <p:spPr bwMode="auto">
            <a:xfrm flipV="1">
              <a:off x="7819053" y="0"/>
              <a:ext cx="4376701" cy="1740585"/>
            </a:xfrm>
            <a:custGeom>
              <a:avLst/>
              <a:gdLst>
                <a:gd name="T0" fmla="*/ 0 w 4578"/>
                <a:gd name="T1" fmla="*/ 0 h 1818"/>
                <a:gd name="T2" fmla="*/ 0 w 4578"/>
                <a:gd name="T3" fmla="*/ 218 h 1818"/>
                <a:gd name="T4" fmla="*/ 0 w 4578"/>
                <a:gd name="T5" fmla="*/ 240 h 1818"/>
                <a:gd name="T6" fmla="*/ 0 w 4578"/>
                <a:gd name="T7" fmla="*/ 1818 h 1818"/>
                <a:gd name="T8" fmla="*/ 258 w 4578"/>
                <a:gd name="T9" fmla="*/ 1818 h 1818"/>
                <a:gd name="T10" fmla="*/ 258 w 4578"/>
                <a:gd name="T11" fmla="*/ 1746 h 1818"/>
                <a:gd name="T12" fmla="*/ 1837 w 4578"/>
                <a:gd name="T13" fmla="*/ 255 h 1818"/>
                <a:gd name="T14" fmla="*/ 4578 w 4578"/>
                <a:gd name="T15" fmla="*/ 279 h 1818"/>
                <a:gd name="T16" fmla="*/ 4578 w 4578"/>
                <a:gd name="T17" fmla="*/ 240 h 1818"/>
                <a:gd name="T18" fmla="*/ 4578 w 4578"/>
                <a:gd name="T19" fmla="*/ 218 h 1818"/>
                <a:gd name="T20" fmla="*/ 4578 w 4578"/>
                <a:gd name="T21" fmla="*/ 0 h 1818"/>
                <a:gd name="T22" fmla="*/ 0 w 4578"/>
                <a:gd name="T23"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8" h="1818">
                  <a:moveTo>
                    <a:pt x="0" y="0"/>
                  </a:moveTo>
                  <a:cubicBezTo>
                    <a:pt x="0" y="218"/>
                    <a:pt x="0" y="218"/>
                    <a:pt x="0" y="218"/>
                  </a:cubicBezTo>
                  <a:cubicBezTo>
                    <a:pt x="0" y="240"/>
                    <a:pt x="0" y="240"/>
                    <a:pt x="0" y="240"/>
                  </a:cubicBezTo>
                  <a:cubicBezTo>
                    <a:pt x="0" y="1818"/>
                    <a:pt x="0" y="1818"/>
                    <a:pt x="0" y="1818"/>
                  </a:cubicBezTo>
                  <a:cubicBezTo>
                    <a:pt x="258" y="1818"/>
                    <a:pt x="258" y="1818"/>
                    <a:pt x="258" y="1818"/>
                  </a:cubicBezTo>
                  <a:cubicBezTo>
                    <a:pt x="258" y="1746"/>
                    <a:pt x="258" y="1746"/>
                    <a:pt x="258" y="1746"/>
                  </a:cubicBezTo>
                  <a:cubicBezTo>
                    <a:pt x="318" y="922"/>
                    <a:pt x="1001" y="248"/>
                    <a:pt x="1837" y="255"/>
                  </a:cubicBezTo>
                  <a:cubicBezTo>
                    <a:pt x="4578" y="279"/>
                    <a:pt x="4578" y="279"/>
                    <a:pt x="4578" y="279"/>
                  </a:cubicBezTo>
                  <a:cubicBezTo>
                    <a:pt x="4578" y="261"/>
                    <a:pt x="4578" y="249"/>
                    <a:pt x="4578" y="240"/>
                  </a:cubicBezTo>
                  <a:cubicBezTo>
                    <a:pt x="4578" y="218"/>
                    <a:pt x="4578" y="218"/>
                    <a:pt x="4578" y="218"/>
                  </a:cubicBezTo>
                  <a:cubicBezTo>
                    <a:pt x="4578" y="0"/>
                    <a:pt x="4578" y="0"/>
                    <a:pt x="457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30242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AC4D51-37CD-4402-9E44-126EE4A347D1}"/>
              </a:ext>
            </a:extLst>
          </p:cNvPr>
          <p:cNvSpPr>
            <a:spLocks noGrp="1"/>
          </p:cNvSpPr>
          <p:nvPr>
            <p:ph type="title"/>
          </p:nvPr>
        </p:nvSpPr>
        <p:spPr>
          <a:xfrm>
            <a:off x="600206" y="1120519"/>
            <a:ext cx="10515600" cy="830714"/>
          </a:xfrm>
        </p:spPr>
        <p:txBody>
          <a:bodyPr/>
          <a:lstStyle/>
          <a:p>
            <a:r>
              <a:rPr lang="fi-FI" dirty="0">
                <a:cs typeface="Calibri"/>
              </a:rPr>
              <a:t>Tukien jälkivalvonta</a:t>
            </a:r>
          </a:p>
        </p:txBody>
      </p:sp>
      <p:sp>
        <p:nvSpPr>
          <p:cNvPr id="3" name="Sisällön paikkamerkki 2">
            <a:extLst>
              <a:ext uri="{FF2B5EF4-FFF2-40B4-BE49-F238E27FC236}">
                <a16:creationId xmlns:a16="http://schemas.microsoft.com/office/drawing/2014/main" id="{E5AE3AB8-2EAC-492D-B992-8DBAC0999FF4}"/>
              </a:ext>
            </a:extLst>
          </p:cNvPr>
          <p:cNvSpPr>
            <a:spLocks noGrp="1"/>
          </p:cNvSpPr>
          <p:nvPr>
            <p:ph idx="4294967295"/>
          </p:nvPr>
        </p:nvSpPr>
        <p:spPr>
          <a:xfrm>
            <a:off x="600206" y="2081297"/>
            <a:ext cx="5608782" cy="3656184"/>
          </a:xfrm>
        </p:spPr>
        <p:txBody>
          <a:bodyPr vert="horz" lIns="91440" tIns="45720" rIns="91440" bIns="45720" rtlCol="0" anchor="t">
            <a:noAutofit/>
          </a:bodyPr>
          <a:lstStyle/>
          <a:p>
            <a:pPr marL="0" indent="0">
              <a:buClr>
                <a:srgbClr val="00297F"/>
              </a:buClr>
              <a:buNone/>
            </a:pPr>
            <a:r>
              <a:rPr lang="fi-FI" sz="1600" b="1" dirty="0">
                <a:ea typeface="+mn-lt"/>
                <a:cs typeface="+mn-lt"/>
              </a:rPr>
              <a:t>Uudelleentyöllistämisen </a:t>
            </a:r>
            <a:r>
              <a:rPr lang="fi-FI" sz="1600" dirty="0">
                <a:ea typeface="+mn-lt"/>
                <a:cs typeface="+mn-lt"/>
              </a:rPr>
              <a:t>tukiedellytysten toteutumista seurataan satunnaisotantaan perustuvalla jälkivalvonnalla. Satunnaisvalvonta toteutetaan haun päättymisen jälkeen.</a:t>
            </a:r>
            <a:br>
              <a:rPr lang="fi-FI" sz="1600" dirty="0">
                <a:ea typeface="+mn-lt"/>
                <a:cs typeface="+mn-lt"/>
              </a:rPr>
            </a:br>
            <a:endParaRPr lang="fi-FI" sz="1600" dirty="0">
              <a:ea typeface="+mn-lt"/>
              <a:cs typeface="+mn-lt"/>
            </a:endParaRPr>
          </a:p>
          <a:p>
            <a:pPr marL="0" indent="0">
              <a:buClr>
                <a:srgbClr val="00297F"/>
              </a:buClr>
              <a:buNone/>
            </a:pPr>
            <a:r>
              <a:rPr lang="fi-FI" sz="1600" dirty="0">
                <a:ea typeface="+mn-lt"/>
                <a:cs typeface="+mn-lt"/>
              </a:rPr>
              <a:t>Yrityksellä on velvoite palauttaa liikaa maksettua tukea, mikäli se ei työllistä myöntöpäätöksen mukaista määrää henkilöitä tai näille ei kerry maksettavia palkkoja vaadittua määrää. Velvoitteen laiminlyönnistä seuraa viivästyskoron maksuvelvoite liikaa maksettua tukea </a:t>
            </a:r>
            <a:r>
              <a:rPr lang="fi-FI" sz="1600" dirty="0" err="1">
                <a:ea typeface="+mn-lt"/>
                <a:cs typeface="+mn-lt"/>
              </a:rPr>
              <a:t>takaisinperittäessä</a:t>
            </a:r>
            <a:r>
              <a:rPr lang="fi-FI" sz="1600" dirty="0">
                <a:ea typeface="+mn-lt"/>
                <a:cs typeface="+mn-lt"/>
              </a:rPr>
              <a:t>.</a:t>
            </a:r>
            <a:endParaRPr lang="en-US" sz="1600" dirty="0">
              <a:ea typeface="+mn-lt"/>
              <a:cs typeface="+mn-lt"/>
            </a:endParaRPr>
          </a:p>
          <a:p>
            <a:pPr marL="0" indent="0">
              <a:buClr>
                <a:srgbClr val="00297F"/>
              </a:buClr>
              <a:buNone/>
            </a:pPr>
            <a:r>
              <a:rPr lang="fi-FI" sz="1600" dirty="0">
                <a:ea typeface="+mn-lt"/>
                <a:cs typeface="+mn-lt"/>
              </a:rPr>
              <a:t>Tukeen ei ole oikeutta sellaisesta työntekijästä, jonka palkkakustannuksiin yritys saa muuta julkista tukea, kuten esimerkiksi julkisesta työvoima- ja yrityspalvelusta annetussa laissa (916/2012) tarkoitettua palkkatukea. </a:t>
            </a:r>
            <a:endParaRPr lang="en-US" sz="1600">
              <a:ea typeface="+mn-lt"/>
              <a:cs typeface="+mn-lt"/>
            </a:endParaRPr>
          </a:p>
          <a:p>
            <a:endParaRPr lang="fi-FI" sz="2000" dirty="0">
              <a:cs typeface="Calibri"/>
            </a:endParaRPr>
          </a:p>
        </p:txBody>
      </p:sp>
      <p:sp>
        <p:nvSpPr>
          <p:cNvPr id="5" name="Suorakulmio 4">
            <a:extLst>
              <a:ext uri="{FF2B5EF4-FFF2-40B4-BE49-F238E27FC236}">
                <a16:creationId xmlns:a16="http://schemas.microsoft.com/office/drawing/2014/main" id="{99FBC800-0B13-4D4B-9689-670133291EC6}"/>
              </a:ext>
            </a:extLst>
          </p:cNvPr>
          <p:cNvSpPr/>
          <p:nvPr/>
        </p:nvSpPr>
        <p:spPr>
          <a:xfrm>
            <a:off x="6208988" y="2081297"/>
            <a:ext cx="5153891" cy="2554545"/>
          </a:xfrm>
          <a:prstGeom prst="rect">
            <a:avLst/>
          </a:prstGeom>
        </p:spPr>
        <p:txBody>
          <a:bodyPr wrap="square" anchor="t">
            <a:spAutoFit/>
          </a:bodyPr>
          <a:lstStyle/>
          <a:p>
            <a:r>
              <a:rPr lang="fi-FI" sz="1600" b="1" dirty="0">
                <a:ea typeface="+mn-lt"/>
                <a:cs typeface="+mn-lt"/>
              </a:rPr>
              <a:t>Toiminnan rajoittamisen hyvittämisen </a:t>
            </a:r>
            <a:r>
              <a:rPr lang="fi-FI" sz="1600" dirty="0">
                <a:ea typeface="+mn-lt"/>
                <a:cs typeface="+mn-lt"/>
              </a:rPr>
              <a:t>osalta tilanteessa, jossa saadun hyvityksen ja toiminnan keskeytymisestä suoritetun vakuutuskorvauksen yhteissumma on rajoitusajalla syntyneiden liiketoiminnan muiden kulujen määrää suurempi, ravitsemisyritys on velvollinen palauttamaan erotuksen KEHA-keskukselle ilman aiheetonta viivytystä. </a:t>
            </a:r>
            <a:endParaRPr lang="fi-FI">
              <a:ea typeface="+mn-lt"/>
              <a:cs typeface="+mn-lt"/>
            </a:endParaRPr>
          </a:p>
          <a:p>
            <a:endParaRPr lang="fi-FI" sz="1600" dirty="0">
              <a:ea typeface="+mn-lt"/>
              <a:cs typeface="+mn-lt"/>
            </a:endParaRPr>
          </a:p>
          <a:p>
            <a:r>
              <a:rPr lang="fi-FI" sz="1600" dirty="0">
                <a:ea typeface="+mn-lt"/>
                <a:cs typeface="+mn-lt"/>
              </a:rPr>
              <a:t>Tämä koskee myös joukkomaksatuksen piirissä olevia yrityksiä.</a:t>
            </a:r>
            <a:endParaRPr lang="fi-FI">
              <a:cs typeface="Calibri"/>
            </a:endParaRPr>
          </a:p>
        </p:txBody>
      </p:sp>
      <p:sp>
        <p:nvSpPr>
          <p:cNvPr id="4" name="Suorakulmio 3">
            <a:extLst>
              <a:ext uri="{FF2B5EF4-FFF2-40B4-BE49-F238E27FC236}">
                <a16:creationId xmlns:a16="http://schemas.microsoft.com/office/drawing/2014/main" id="{D52540DE-B3D6-40BA-BA06-956E8F196CE4}"/>
              </a:ext>
            </a:extLst>
          </p:cNvPr>
          <p:cNvSpPr/>
          <p:nvPr/>
        </p:nvSpPr>
        <p:spPr>
          <a:xfrm>
            <a:off x="8086811" y="6332854"/>
            <a:ext cx="2604431" cy="369332"/>
          </a:xfrm>
          <a:prstGeom prst="rect">
            <a:avLst/>
          </a:prstGeom>
        </p:spPr>
        <p:txBody>
          <a:bodyPr wrap="none">
            <a:spAutoFit/>
          </a:bodyPr>
          <a:lstStyle/>
          <a:p>
            <a:r>
              <a:rPr lang="fi-FI" b="1" dirty="0">
                <a:solidFill>
                  <a:srgbClr val="00297F"/>
                </a:solidFill>
              </a:rPr>
              <a:t>#ravintolat #ravintolatuki</a:t>
            </a:r>
          </a:p>
        </p:txBody>
      </p:sp>
    </p:spTree>
    <p:extLst>
      <p:ext uri="{BB962C8B-B14F-4D97-AF65-F5344CB8AC3E}">
        <p14:creationId xmlns:p14="http://schemas.microsoft.com/office/powerpoint/2010/main" val="470527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27"/>
          <p:cNvSpPr>
            <a:spLocks noGrp="1"/>
          </p:cNvSpPr>
          <p:nvPr>
            <p:ph type="title"/>
          </p:nvPr>
        </p:nvSpPr>
        <p:spPr>
          <a:xfrm>
            <a:off x="600206" y="1120519"/>
            <a:ext cx="8685198" cy="830714"/>
          </a:xfrm>
        </p:spPr>
        <p:txBody>
          <a:bodyPr/>
          <a:lstStyle/>
          <a:p>
            <a:r>
              <a:rPr lang="fi-FI" dirty="0"/>
              <a:t>Ota</a:t>
            </a:r>
            <a:r>
              <a:rPr lang="fi-FI" baseline="0" dirty="0"/>
              <a:t> yhteyttä</a:t>
            </a:r>
            <a:endParaRPr lang="fi-FI" dirty="0"/>
          </a:p>
        </p:txBody>
      </p:sp>
      <p:sp>
        <p:nvSpPr>
          <p:cNvPr id="8" name="Tekstiruutu 7"/>
          <p:cNvSpPr txBox="1"/>
          <p:nvPr/>
        </p:nvSpPr>
        <p:spPr>
          <a:xfrm>
            <a:off x="1943549" y="2182857"/>
            <a:ext cx="8734697" cy="954107"/>
          </a:xfrm>
          <a:prstGeom prst="rect">
            <a:avLst/>
          </a:prstGeom>
          <a:noFill/>
        </p:spPr>
        <p:txBody>
          <a:bodyPr wrap="square" rtlCol="0">
            <a:spAutoFit/>
          </a:bodyPr>
          <a:lstStyle/>
          <a:p>
            <a:r>
              <a:rPr lang="fi-FI" sz="2800">
                <a:cs typeface="Arial" panose="020B0604020202020204" pitchFamily="34" charset="0"/>
              </a:rPr>
              <a:t>Valtakunnallinen puhelinpalvelu: 0295 024 800</a:t>
            </a:r>
            <a:br>
              <a:rPr lang="fi-FI" sz="2800">
                <a:cs typeface="Arial" panose="020B0604020202020204" pitchFamily="34" charset="0"/>
              </a:rPr>
            </a:br>
            <a:r>
              <a:rPr lang="fi-FI" sz="2800">
                <a:cs typeface="Arial" panose="020B0604020202020204" pitchFamily="34" charset="0"/>
              </a:rPr>
              <a:t>Aukioloaika: arkisin klo 9-15</a:t>
            </a:r>
          </a:p>
        </p:txBody>
      </p:sp>
      <p:sp>
        <p:nvSpPr>
          <p:cNvPr id="9" name="Tekstiruutu 8"/>
          <p:cNvSpPr txBox="1"/>
          <p:nvPr/>
        </p:nvSpPr>
        <p:spPr>
          <a:xfrm>
            <a:off x="1943549" y="3564447"/>
            <a:ext cx="7939446" cy="523220"/>
          </a:xfrm>
          <a:prstGeom prst="rect">
            <a:avLst/>
          </a:prstGeom>
          <a:noFill/>
        </p:spPr>
        <p:txBody>
          <a:bodyPr wrap="square" rtlCol="0">
            <a:spAutoFit/>
          </a:bodyPr>
          <a:lstStyle/>
          <a:p>
            <a:r>
              <a:rPr lang="fi-FI" sz="2800" dirty="0">
                <a:cs typeface="Arial" panose="020B0604020202020204" pitchFamily="34" charset="0"/>
              </a:rPr>
              <a:t>poikkeusrahoitus.ely@ely-keskus.fi</a:t>
            </a:r>
          </a:p>
        </p:txBody>
      </p:sp>
      <p:sp>
        <p:nvSpPr>
          <p:cNvPr id="10" name="Tekstiruutu 9"/>
          <p:cNvSpPr txBox="1"/>
          <p:nvPr/>
        </p:nvSpPr>
        <p:spPr>
          <a:xfrm>
            <a:off x="2008204" y="4588148"/>
            <a:ext cx="7474991" cy="830997"/>
          </a:xfrm>
          <a:prstGeom prst="rect">
            <a:avLst/>
          </a:prstGeom>
          <a:noFill/>
        </p:spPr>
        <p:txBody>
          <a:bodyPr wrap="square" rtlCol="0" anchor="t">
            <a:spAutoFit/>
          </a:bodyPr>
          <a:lstStyle/>
          <a:p>
            <a:r>
              <a:rPr lang="fi-FI" sz="2400" dirty="0">
                <a:cs typeface="Arial"/>
              </a:rPr>
              <a:t>Hakuohjeet ja asiointiohjeet sivulla</a:t>
            </a:r>
          </a:p>
          <a:p>
            <a:r>
              <a:rPr lang="fi-FI" sz="2400" dirty="0">
                <a:cs typeface="Arial"/>
                <a:hlinkClick r:id="rId2"/>
              </a:rPr>
              <a:t>www.keha-keskus.fi/poikkeusrahoitus/mara</a:t>
            </a:r>
            <a:r>
              <a:rPr lang="fi-FI" sz="2400" dirty="0">
                <a:cs typeface="Arial"/>
              </a:rPr>
              <a:t> </a:t>
            </a:r>
            <a:endParaRPr lang="fi-FI" sz="2400">
              <a:cs typeface="Arial" panose="020B0604020202020204" pitchFamily="34" charset="0"/>
            </a:endParaRPr>
          </a:p>
        </p:txBody>
      </p:sp>
      <p:grpSp>
        <p:nvGrpSpPr>
          <p:cNvPr id="11" name="Ryhmä 10">
            <a:extLst>
              <a:ext uri="{C183D7F6-B498-43B3-948B-1728B52AA6E4}">
                <adec:decorative xmlns:adec="http://schemas.microsoft.com/office/drawing/2017/decorative" val="1"/>
              </a:ext>
            </a:extLst>
          </p:cNvPr>
          <p:cNvGrpSpPr/>
          <p:nvPr/>
        </p:nvGrpSpPr>
        <p:grpSpPr>
          <a:xfrm>
            <a:off x="747095" y="3356624"/>
            <a:ext cx="931292" cy="931292"/>
            <a:chOff x="992187" y="3307096"/>
            <a:chExt cx="1058863" cy="1058863"/>
          </a:xfrm>
        </p:grpSpPr>
        <p:sp>
          <p:nvSpPr>
            <p:cNvPr id="12" name="Ellipsi 11">
              <a:extLst>
                <a:ext uri="{C183D7F6-B498-43B3-948B-1728B52AA6E4}">
                  <adec:decorative xmlns:adec="http://schemas.microsoft.com/office/drawing/2017/decorative" val="1"/>
                </a:ext>
              </a:extLst>
            </p:cNvPr>
            <p:cNvSpPr/>
            <p:nvPr/>
          </p:nvSpPr>
          <p:spPr>
            <a:xfrm>
              <a:off x="992187" y="3307096"/>
              <a:ext cx="1058863" cy="1058863"/>
            </a:xfrm>
            <a:prstGeom prst="ellipse">
              <a:avLst/>
            </a:prstGeom>
            <a:solidFill>
              <a:srgbClr val="003583"/>
            </a:solidFill>
            <a:ln>
              <a:solidFill>
                <a:srgbClr val="0035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Freeform 7">
              <a:extLst>
                <a:ext uri="{C183D7F6-B498-43B3-948B-1728B52AA6E4}">
                  <adec:decorative xmlns:adec="http://schemas.microsoft.com/office/drawing/2017/decorative" val="1"/>
                </a:ext>
              </a:extLst>
            </p:cNvPr>
            <p:cNvSpPr>
              <a:spLocks noEditPoints="1"/>
            </p:cNvSpPr>
            <p:nvPr/>
          </p:nvSpPr>
          <p:spPr bwMode="auto">
            <a:xfrm>
              <a:off x="1219199" y="3634915"/>
              <a:ext cx="604838" cy="403225"/>
            </a:xfrm>
            <a:custGeom>
              <a:avLst/>
              <a:gdLst>
                <a:gd name="T0" fmla="*/ 66 w 381"/>
                <a:gd name="T1" fmla="*/ 0 h 254"/>
                <a:gd name="T2" fmla="*/ 52 w 381"/>
                <a:gd name="T3" fmla="*/ 2 h 254"/>
                <a:gd name="T4" fmla="*/ 28 w 381"/>
                <a:gd name="T5" fmla="*/ 10 h 254"/>
                <a:gd name="T6" fmla="*/ 12 w 381"/>
                <a:gd name="T7" fmla="*/ 28 h 254"/>
                <a:gd name="T8" fmla="*/ 2 w 381"/>
                <a:gd name="T9" fmla="*/ 52 h 254"/>
                <a:gd name="T10" fmla="*/ 0 w 381"/>
                <a:gd name="T11" fmla="*/ 190 h 254"/>
                <a:gd name="T12" fmla="*/ 2 w 381"/>
                <a:gd name="T13" fmla="*/ 202 h 254"/>
                <a:gd name="T14" fmla="*/ 12 w 381"/>
                <a:gd name="T15" fmla="*/ 226 h 254"/>
                <a:gd name="T16" fmla="*/ 28 w 381"/>
                <a:gd name="T17" fmla="*/ 244 h 254"/>
                <a:gd name="T18" fmla="*/ 52 w 381"/>
                <a:gd name="T19" fmla="*/ 254 h 254"/>
                <a:gd name="T20" fmla="*/ 317 w 381"/>
                <a:gd name="T21" fmla="*/ 254 h 254"/>
                <a:gd name="T22" fmla="*/ 329 w 381"/>
                <a:gd name="T23" fmla="*/ 254 h 254"/>
                <a:gd name="T24" fmla="*/ 353 w 381"/>
                <a:gd name="T25" fmla="*/ 244 h 254"/>
                <a:gd name="T26" fmla="*/ 371 w 381"/>
                <a:gd name="T27" fmla="*/ 226 h 254"/>
                <a:gd name="T28" fmla="*/ 381 w 381"/>
                <a:gd name="T29" fmla="*/ 202 h 254"/>
                <a:gd name="T30" fmla="*/ 381 w 381"/>
                <a:gd name="T31" fmla="*/ 64 h 254"/>
                <a:gd name="T32" fmla="*/ 381 w 381"/>
                <a:gd name="T33" fmla="*/ 52 h 254"/>
                <a:gd name="T34" fmla="*/ 371 w 381"/>
                <a:gd name="T35" fmla="*/ 28 h 254"/>
                <a:gd name="T36" fmla="*/ 353 w 381"/>
                <a:gd name="T37" fmla="*/ 10 h 254"/>
                <a:gd name="T38" fmla="*/ 329 w 381"/>
                <a:gd name="T39" fmla="*/ 2 h 254"/>
                <a:gd name="T40" fmla="*/ 317 w 381"/>
                <a:gd name="T41" fmla="*/ 0 h 254"/>
                <a:gd name="T42" fmla="*/ 317 w 381"/>
                <a:gd name="T43" fmla="*/ 22 h 254"/>
                <a:gd name="T44" fmla="*/ 333 w 381"/>
                <a:gd name="T45" fmla="*/ 26 h 254"/>
                <a:gd name="T46" fmla="*/ 52 w 381"/>
                <a:gd name="T47" fmla="*/ 24 h 254"/>
                <a:gd name="T48" fmla="*/ 66 w 381"/>
                <a:gd name="T49" fmla="*/ 22 h 254"/>
                <a:gd name="T50" fmla="*/ 22 w 381"/>
                <a:gd name="T51" fmla="*/ 64 h 254"/>
                <a:gd name="T52" fmla="*/ 24 w 381"/>
                <a:gd name="T53" fmla="*/ 58 h 254"/>
                <a:gd name="T54" fmla="*/ 28 w 381"/>
                <a:gd name="T55" fmla="*/ 44 h 254"/>
                <a:gd name="T56" fmla="*/ 140 w 381"/>
                <a:gd name="T57" fmla="*/ 118 h 254"/>
                <a:gd name="T58" fmla="*/ 34 w 381"/>
                <a:gd name="T59" fmla="*/ 218 h 254"/>
                <a:gd name="T60" fmla="*/ 26 w 381"/>
                <a:gd name="T61" fmla="*/ 206 h 254"/>
                <a:gd name="T62" fmla="*/ 22 w 381"/>
                <a:gd name="T63" fmla="*/ 190 h 254"/>
                <a:gd name="T64" fmla="*/ 66 w 381"/>
                <a:gd name="T65" fmla="*/ 232 h 254"/>
                <a:gd name="T66" fmla="*/ 54 w 381"/>
                <a:gd name="T67" fmla="*/ 230 h 254"/>
                <a:gd name="T68" fmla="*/ 176 w 381"/>
                <a:gd name="T69" fmla="*/ 144 h 254"/>
                <a:gd name="T70" fmla="*/ 183 w 381"/>
                <a:gd name="T71" fmla="*/ 146 h 254"/>
                <a:gd name="T72" fmla="*/ 189 w 381"/>
                <a:gd name="T73" fmla="*/ 144 h 254"/>
                <a:gd name="T74" fmla="*/ 325 w 381"/>
                <a:gd name="T75" fmla="*/ 230 h 254"/>
                <a:gd name="T76" fmla="*/ 317 w 381"/>
                <a:gd name="T77" fmla="*/ 232 h 254"/>
                <a:gd name="T78" fmla="*/ 359 w 381"/>
                <a:gd name="T79" fmla="*/ 190 h 254"/>
                <a:gd name="T80" fmla="*/ 359 w 381"/>
                <a:gd name="T81" fmla="*/ 198 h 254"/>
                <a:gd name="T82" fmla="*/ 351 w 381"/>
                <a:gd name="T83" fmla="*/ 214 h 254"/>
                <a:gd name="T84" fmla="*/ 235 w 381"/>
                <a:gd name="T85" fmla="*/ 114 h 254"/>
                <a:gd name="T86" fmla="*/ 351 w 381"/>
                <a:gd name="T87" fmla="*/ 40 h 254"/>
                <a:gd name="T88" fmla="*/ 359 w 381"/>
                <a:gd name="T89" fmla="*/ 6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1" h="254">
                  <a:moveTo>
                    <a:pt x="317" y="0"/>
                  </a:moveTo>
                  <a:lnTo>
                    <a:pt x="66" y="0"/>
                  </a:lnTo>
                  <a:lnTo>
                    <a:pt x="66" y="0"/>
                  </a:lnTo>
                  <a:lnTo>
                    <a:pt x="52" y="2"/>
                  </a:lnTo>
                  <a:lnTo>
                    <a:pt x="40" y="4"/>
                  </a:lnTo>
                  <a:lnTo>
                    <a:pt x="28" y="10"/>
                  </a:lnTo>
                  <a:lnTo>
                    <a:pt x="20" y="18"/>
                  </a:lnTo>
                  <a:lnTo>
                    <a:pt x="12" y="28"/>
                  </a:lnTo>
                  <a:lnTo>
                    <a:pt x="6" y="40"/>
                  </a:lnTo>
                  <a:lnTo>
                    <a:pt x="2" y="52"/>
                  </a:lnTo>
                  <a:lnTo>
                    <a:pt x="0" y="64"/>
                  </a:lnTo>
                  <a:lnTo>
                    <a:pt x="0" y="190"/>
                  </a:lnTo>
                  <a:lnTo>
                    <a:pt x="0" y="190"/>
                  </a:lnTo>
                  <a:lnTo>
                    <a:pt x="2" y="202"/>
                  </a:lnTo>
                  <a:lnTo>
                    <a:pt x="6" y="214"/>
                  </a:lnTo>
                  <a:lnTo>
                    <a:pt x="12" y="226"/>
                  </a:lnTo>
                  <a:lnTo>
                    <a:pt x="20" y="236"/>
                  </a:lnTo>
                  <a:lnTo>
                    <a:pt x="28" y="244"/>
                  </a:lnTo>
                  <a:lnTo>
                    <a:pt x="40" y="250"/>
                  </a:lnTo>
                  <a:lnTo>
                    <a:pt x="52" y="254"/>
                  </a:lnTo>
                  <a:lnTo>
                    <a:pt x="66" y="254"/>
                  </a:lnTo>
                  <a:lnTo>
                    <a:pt x="317" y="254"/>
                  </a:lnTo>
                  <a:lnTo>
                    <a:pt x="317" y="254"/>
                  </a:lnTo>
                  <a:lnTo>
                    <a:pt x="329" y="254"/>
                  </a:lnTo>
                  <a:lnTo>
                    <a:pt x="341" y="250"/>
                  </a:lnTo>
                  <a:lnTo>
                    <a:pt x="353" y="244"/>
                  </a:lnTo>
                  <a:lnTo>
                    <a:pt x="363" y="236"/>
                  </a:lnTo>
                  <a:lnTo>
                    <a:pt x="371" y="226"/>
                  </a:lnTo>
                  <a:lnTo>
                    <a:pt x="377" y="214"/>
                  </a:lnTo>
                  <a:lnTo>
                    <a:pt x="381" y="202"/>
                  </a:lnTo>
                  <a:lnTo>
                    <a:pt x="381" y="190"/>
                  </a:lnTo>
                  <a:lnTo>
                    <a:pt x="381" y="64"/>
                  </a:lnTo>
                  <a:lnTo>
                    <a:pt x="381" y="64"/>
                  </a:lnTo>
                  <a:lnTo>
                    <a:pt x="381" y="52"/>
                  </a:lnTo>
                  <a:lnTo>
                    <a:pt x="377" y="40"/>
                  </a:lnTo>
                  <a:lnTo>
                    <a:pt x="371" y="28"/>
                  </a:lnTo>
                  <a:lnTo>
                    <a:pt x="363" y="18"/>
                  </a:lnTo>
                  <a:lnTo>
                    <a:pt x="353" y="10"/>
                  </a:lnTo>
                  <a:lnTo>
                    <a:pt x="341" y="4"/>
                  </a:lnTo>
                  <a:lnTo>
                    <a:pt x="329" y="2"/>
                  </a:lnTo>
                  <a:lnTo>
                    <a:pt x="317" y="0"/>
                  </a:lnTo>
                  <a:lnTo>
                    <a:pt x="317" y="0"/>
                  </a:lnTo>
                  <a:close/>
                  <a:moveTo>
                    <a:pt x="317" y="22"/>
                  </a:moveTo>
                  <a:lnTo>
                    <a:pt x="317" y="22"/>
                  </a:lnTo>
                  <a:lnTo>
                    <a:pt x="325" y="24"/>
                  </a:lnTo>
                  <a:lnTo>
                    <a:pt x="333" y="26"/>
                  </a:lnTo>
                  <a:lnTo>
                    <a:pt x="183" y="122"/>
                  </a:lnTo>
                  <a:lnTo>
                    <a:pt x="52" y="24"/>
                  </a:lnTo>
                  <a:lnTo>
                    <a:pt x="52" y="24"/>
                  </a:lnTo>
                  <a:lnTo>
                    <a:pt x="66" y="22"/>
                  </a:lnTo>
                  <a:lnTo>
                    <a:pt x="317" y="22"/>
                  </a:lnTo>
                  <a:close/>
                  <a:moveTo>
                    <a:pt x="22" y="64"/>
                  </a:moveTo>
                  <a:lnTo>
                    <a:pt x="22" y="64"/>
                  </a:lnTo>
                  <a:lnTo>
                    <a:pt x="24" y="58"/>
                  </a:lnTo>
                  <a:lnTo>
                    <a:pt x="26" y="50"/>
                  </a:lnTo>
                  <a:lnTo>
                    <a:pt x="28" y="44"/>
                  </a:lnTo>
                  <a:lnTo>
                    <a:pt x="32" y="38"/>
                  </a:lnTo>
                  <a:lnTo>
                    <a:pt x="140" y="118"/>
                  </a:lnTo>
                  <a:lnTo>
                    <a:pt x="34" y="218"/>
                  </a:lnTo>
                  <a:lnTo>
                    <a:pt x="34" y="218"/>
                  </a:lnTo>
                  <a:lnTo>
                    <a:pt x="30" y="212"/>
                  </a:lnTo>
                  <a:lnTo>
                    <a:pt x="26" y="206"/>
                  </a:lnTo>
                  <a:lnTo>
                    <a:pt x="24" y="198"/>
                  </a:lnTo>
                  <a:lnTo>
                    <a:pt x="22" y="190"/>
                  </a:lnTo>
                  <a:lnTo>
                    <a:pt x="22" y="64"/>
                  </a:lnTo>
                  <a:close/>
                  <a:moveTo>
                    <a:pt x="66" y="232"/>
                  </a:moveTo>
                  <a:lnTo>
                    <a:pt x="66" y="232"/>
                  </a:lnTo>
                  <a:lnTo>
                    <a:pt x="54" y="230"/>
                  </a:lnTo>
                  <a:lnTo>
                    <a:pt x="158" y="132"/>
                  </a:lnTo>
                  <a:lnTo>
                    <a:pt x="176" y="144"/>
                  </a:lnTo>
                  <a:lnTo>
                    <a:pt x="176" y="144"/>
                  </a:lnTo>
                  <a:lnTo>
                    <a:pt x="183" y="146"/>
                  </a:lnTo>
                  <a:lnTo>
                    <a:pt x="183" y="146"/>
                  </a:lnTo>
                  <a:lnTo>
                    <a:pt x="189" y="144"/>
                  </a:lnTo>
                  <a:lnTo>
                    <a:pt x="215" y="128"/>
                  </a:lnTo>
                  <a:lnTo>
                    <a:pt x="325" y="230"/>
                  </a:lnTo>
                  <a:lnTo>
                    <a:pt x="325" y="230"/>
                  </a:lnTo>
                  <a:lnTo>
                    <a:pt x="317" y="232"/>
                  </a:lnTo>
                  <a:lnTo>
                    <a:pt x="66" y="232"/>
                  </a:lnTo>
                  <a:close/>
                  <a:moveTo>
                    <a:pt x="359" y="190"/>
                  </a:moveTo>
                  <a:lnTo>
                    <a:pt x="359" y="190"/>
                  </a:lnTo>
                  <a:lnTo>
                    <a:pt x="359" y="198"/>
                  </a:lnTo>
                  <a:lnTo>
                    <a:pt x="355" y="206"/>
                  </a:lnTo>
                  <a:lnTo>
                    <a:pt x="351" y="214"/>
                  </a:lnTo>
                  <a:lnTo>
                    <a:pt x="347" y="220"/>
                  </a:lnTo>
                  <a:lnTo>
                    <a:pt x="235" y="114"/>
                  </a:lnTo>
                  <a:lnTo>
                    <a:pt x="351" y="40"/>
                  </a:lnTo>
                  <a:lnTo>
                    <a:pt x="351" y="40"/>
                  </a:lnTo>
                  <a:lnTo>
                    <a:pt x="357" y="52"/>
                  </a:lnTo>
                  <a:lnTo>
                    <a:pt x="359" y="64"/>
                  </a:lnTo>
                  <a:lnTo>
                    <a:pt x="359" y="19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grpSp>
        <p:nvGrpSpPr>
          <p:cNvPr id="14" name="Ryhmä 13">
            <a:extLst>
              <a:ext uri="{C183D7F6-B498-43B3-948B-1728B52AA6E4}">
                <adec:decorative xmlns:adec="http://schemas.microsoft.com/office/drawing/2017/decorative" val="1"/>
              </a:ext>
            </a:extLst>
          </p:cNvPr>
          <p:cNvGrpSpPr/>
          <p:nvPr/>
        </p:nvGrpSpPr>
        <p:grpSpPr>
          <a:xfrm>
            <a:off x="716129" y="2130481"/>
            <a:ext cx="931292" cy="931292"/>
            <a:chOff x="931862" y="2039310"/>
            <a:chExt cx="1058863" cy="1058863"/>
          </a:xfrm>
        </p:grpSpPr>
        <p:sp>
          <p:nvSpPr>
            <p:cNvPr id="15" name="Ellipsi 14">
              <a:extLst>
                <a:ext uri="{C183D7F6-B498-43B3-948B-1728B52AA6E4}">
                  <adec:decorative xmlns:adec="http://schemas.microsoft.com/office/drawing/2017/decorative" val="1"/>
                </a:ext>
              </a:extLst>
            </p:cNvPr>
            <p:cNvSpPr/>
            <p:nvPr/>
          </p:nvSpPr>
          <p:spPr>
            <a:xfrm>
              <a:off x="931862" y="2039310"/>
              <a:ext cx="1058863" cy="1058863"/>
            </a:xfrm>
            <a:prstGeom prst="ellipse">
              <a:avLst/>
            </a:prstGeom>
            <a:solidFill>
              <a:srgbClr val="003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Freeform 8">
              <a:extLst>
                <a:ext uri="{C183D7F6-B498-43B3-948B-1728B52AA6E4}">
                  <adec:decorative xmlns:adec="http://schemas.microsoft.com/office/drawing/2017/decorative" val="1"/>
                </a:ext>
              </a:extLst>
            </p:cNvPr>
            <p:cNvSpPr>
              <a:spLocks/>
            </p:cNvSpPr>
            <p:nvPr/>
          </p:nvSpPr>
          <p:spPr bwMode="auto">
            <a:xfrm>
              <a:off x="1245078" y="2251495"/>
              <a:ext cx="421486" cy="611876"/>
            </a:xfrm>
            <a:custGeom>
              <a:avLst/>
              <a:gdLst>
                <a:gd name="T0" fmla="*/ 66 w 321"/>
                <a:gd name="T1" fmla="*/ 0 h 466"/>
                <a:gd name="T2" fmla="*/ 78 w 321"/>
                <a:gd name="T3" fmla="*/ 4 h 466"/>
                <a:gd name="T4" fmla="*/ 114 w 321"/>
                <a:gd name="T5" fmla="*/ 32 h 466"/>
                <a:gd name="T6" fmla="*/ 134 w 321"/>
                <a:gd name="T7" fmla="*/ 56 h 466"/>
                <a:gd name="T8" fmla="*/ 148 w 321"/>
                <a:gd name="T9" fmla="*/ 82 h 466"/>
                <a:gd name="T10" fmla="*/ 148 w 321"/>
                <a:gd name="T11" fmla="*/ 94 h 466"/>
                <a:gd name="T12" fmla="*/ 146 w 321"/>
                <a:gd name="T13" fmla="*/ 96 h 466"/>
                <a:gd name="T14" fmla="*/ 126 w 321"/>
                <a:gd name="T15" fmla="*/ 108 h 466"/>
                <a:gd name="T16" fmla="*/ 114 w 321"/>
                <a:gd name="T17" fmla="*/ 112 h 466"/>
                <a:gd name="T18" fmla="*/ 102 w 321"/>
                <a:gd name="T19" fmla="*/ 118 h 466"/>
                <a:gd name="T20" fmla="*/ 90 w 321"/>
                <a:gd name="T21" fmla="*/ 132 h 466"/>
                <a:gd name="T22" fmla="*/ 90 w 321"/>
                <a:gd name="T23" fmla="*/ 136 h 466"/>
                <a:gd name="T24" fmla="*/ 98 w 321"/>
                <a:gd name="T25" fmla="*/ 160 h 466"/>
                <a:gd name="T26" fmla="*/ 146 w 321"/>
                <a:gd name="T27" fmla="*/ 240 h 466"/>
                <a:gd name="T28" fmla="*/ 193 w 321"/>
                <a:gd name="T29" fmla="*/ 320 h 466"/>
                <a:gd name="T30" fmla="*/ 199 w 321"/>
                <a:gd name="T31" fmla="*/ 336 h 466"/>
                <a:gd name="T32" fmla="*/ 209 w 321"/>
                <a:gd name="T33" fmla="*/ 348 h 466"/>
                <a:gd name="T34" fmla="*/ 225 w 321"/>
                <a:gd name="T35" fmla="*/ 352 h 466"/>
                <a:gd name="T36" fmla="*/ 233 w 321"/>
                <a:gd name="T37" fmla="*/ 352 h 466"/>
                <a:gd name="T38" fmla="*/ 257 w 321"/>
                <a:gd name="T39" fmla="*/ 344 h 466"/>
                <a:gd name="T40" fmla="*/ 273 w 321"/>
                <a:gd name="T41" fmla="*/ 336 h 466"/>
                <a:gd name="T42" fmla="*/ 281 w 321"/>
                <a:gd name="T43" fmla="*/ 332 h 466"/>
                <a:gd name="T44" fmla="*/ 289 w 321"/>
                <a:gd name="T45" fmla="*/ 334 h 466"/>
                <a:gd name="T46" fmla="*/ 297 w 321"/>
                <a:gd name="T47" fmla="*/ 344 h 466"/>
                <a:gd name="T48" fmla="*/ 311 w 321"/>
                <a:gd name="T49" fmla="*/ 388 h 466"/>
                <a:gd name="T50" fmla="*/ 321 w 321"/>
                <a:gd name="T51" fmla="*/ 424 h 466"/>
                <a:gd name="T52" fmla="*/ 321 w 321"/>
                <a:gd name="T53" fmla="*/ 438 h 466"/>
                <a:gd name="T54" fmla="*/ 315 w 321"/>
                <a:gd name="T55" fmla="*/ 454 h 466"/>
                <a:gd name="T56" fmla="*/ 301 w 321"/>
                <a:gd name="T57" fmla="*/ 464 h 466"/>
                <a:gd name="T58" fmla="*/ 273 w 321"/>
                <a:gd name="T59" fmla="*/ 464 h 466"/>
                <a:gd name="T60" fmla="*/ 237 w 321"/>
                <a:gd name="T61" fmla="*/ 460 h 466"/>
                <a:gd name="T62" fmla="*/ 201 w 321"/>
                <a:gd name="T63" fmla="*/ 452 h 466"/>
                <a:gd name="T64" fmla="*/ 166 w 321"/>
                <a:gd name="T65" fmla="*/ 434 h 466"/>
                <a:gd name="T66" fmla="*/ 130 w 321"/>
                <a:gd name="T67" fmla="*/ 392 h 466"/>
                <a:gd name="T68" fmla="*/ 90 w 321"/>
                <a:gd name="T69" fmla="*/ 330 h 466"/>
                <a:gd name="T70" fmla="*/ 34 w 321"/>
                <a:gd name="T71" fmla="*/ 226 h 466"/>
                <a:gd name="T72" fmla="*/ 8 w 321"/>
                <a:gd name="T73" fmla="*/ 166 h 466"/>
                <a:gd name="T74" fmla="*/ 2 w 321"/>
                <a:gd name="T75" fmla="*/ 144 h 466"/>
                <a:gd name="T76" fmla="*/ 0 w 321"/>
                <a:gd name="T77" fmla="*/ 110 h 466"/>
                <a:gd name="T78" fmla="*/ 4 w 321"/>
                <a:gd name="T79" fmla="*/ 76 h 466"/>
                <a:gd name="T80" fmla="*/ 14 w 321"/>
                <a:gd name="T81" fmla="*/ 50 h 466"/>
                <a:gd name="T82" fmla="*/ 26 w 321"/>
                <a:gd name="T83" fmla="*/ 32 h 466"/>
                <a:gd name="T84" fmla="*/ 38 w 321"/>
                <a:gd name="T85" fmla="*/ 22 h 466"/>
                <a:gd name="T86" fmla="*/ 66 w 321"/>
                <a:gd name="T87"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1" h="466">
                  <a:moveTo>
                    <a:pt x="66" y="0"/>
                  </a:moveTo>
                  <a:lnTo>
                    <a:pt x="66" y="0"/>
                  </a:lnTo>
                  <a:lnTo>
                    <a:pt x="68" y="2"/>
                  </a:lnTo>
                  <a:lnTo>
                    <a:pt x="78" y="4"/>
                  </a:lnTo>
                  <a:lnTo>
                    <a:pt x="92" y="14"/>
                  </a:lnTo>
                  <a:lnTo>
                    <a:pt x="114" y="32"/>
                  </a:lnTo>
                  <a:lnTo>
                    <a:pt x="114" y="32"/>
                  </a:lnTo>
                  <a:lnTo>
                    <a:pt x="134" y="56"/>
                  </a:lnTo>
                  <a:lnTo>
                    <a:pt x="144" y="74"/>
                  </a:lnTo>
                  <a:lnTo>
                    <a:pt x="148" y="82"/>
                  </a:lnTo>
                  <a:lnTo>
                    <a:pt x="148" y="88"/>
                  </a:lnTo>
                  <a:lnTo>
                    <a:pt x="148" y="94"/>
                  </a:lnTo>
                  <a:lnTo>
                    <a:pt x="146" y="96"/>
                  </a:lnTo>
                  <a:lnTo>
                    <a:pt x="146" y="96"/>
                  </a:lnTo>
                  <a:lnTo>
                    <a:pt x="138" y="102"/>
                  </a:lnTo>
                  <a:lnTo>
                    <a:pt x="126" y="108"/>
                  </a:lnTo>
                  <a:lnTo>
                    <a:pt x="114" y="112"/>
                  </a:lnTo>
                  <a:lnTo>
                    <a:pt x="114" y="112"/>
                  </a:lnTo>
                  <a:lnTo>
                    <a:pt x="110" y="114"/>
                  </a:lnTo>
                  <a:lnTo>
                    <a:pt x="102" y="118"/>
                  </a:lnTo>
                  <a:lnTo>
                    <a:pt x="94" y="126"/>
                  </a:lnTo>
                  <a:lnTo>
                    <a:pt x="90" y="132"/>
                  </a:lnTo>
                  <a:lnTo>
                    <a:pt x="90" y="136"/>
                  </a:lnTo>
                  <a:lnTo>
                    <a:pt x="90" y="136"/>
                  </a:lnTo>
                  <a:lnTo>
                    <a:pt x="92" y="146"/>
                  </a:lnTo>
                  <a:lnTo>
                    <a:pt x="98" y="160"/>
                  </a:lnTo>
                  <a:lnTo>
                    <a:pt x="118" y="194"/>
                  </a:lnTo>
                  <a:lnTo>
                    <a:pt x="146" y="240"/>
                  </a:lnTo>
                  <a:lnTo>
                    <a:pt x="193" y="320"/>
                  </a:lnTo>
                  <a:lnTo>
                    <a:pt x="193" y="320"/>
                  </a:lnTo>
                  <a:lnTo>
                    <a:pt x="195" y="326"/>
                  </a:lnTo>
                  <a:lnTo>
                    <a:pt x="199" y="336"/>
                  </a:lnTo>
                  <a:lnTo>
                    <a:pt x="205" y="342"/>
                  </a:lnTo>
                  <a:lnTo>
                    <a:pt x="209" y="348"/>
                  </a:lnTo>
                  <a:lnTo>
                    <a:pt x="217" y="352"/>
                  </a:lnTo>
                  <a:lnTo>
                    <a:pt x="225" y="352"/>
                  </a:lnTo>
                  <a:lnTo>
                    <a:pt x="225" y="352"/>
                  </a:lnTo>
                  <a:lnTo>
                    <a:pt x="233" y="352"/>
                  </a:lnTo>
                  <a:lnTo>
                    <a:pt x="243" y="350"/>
                  </a:lnTo>
                  <a:lnTo>
                    <a:pt x="257" y="344"/>
                  </a:lnTo>
                  <a:lnTo>
                    <a:pt x="273" y="336"/>
                  </a:lnTo>
                  <a:lnTo>
                    <a:pt x="273" y="336"/>
                  </a:lnTo>
                  <a:lnTo>
                    <a:pt x="275" y="334"/>
                  </a:lnTo>
                  <a:lnTo>
                    <a:pt x="281" y="332"/>
                  </a:lnTo>
                  <a:lnTo>
                    <a:pt x="285" y="332"/>
                  </a:lnTo>
                  <a:lnTo>
                    <a:pt x="289" y="334"/>
                  </a:lnTo>
                  <a:lnTo>
                    <a:pt x="293" y="338"/>
                  </a:lnTo>
                  <a:lnTo>
                    <a:pt x="297" y="344"/>
                  </a:lnTo>
                  <a:lnTo>
                    <a:pt x="297" y="344"/>
                  </a:lnTo>
                  <a:lnTo>
                    <a:pt x="311" y="388"/>
                  </a:lnTo>
                  <a:lnTo>
                    <a:pt x="319" y="408"/>
                  </a:lnTo>
                  <a:lnTo>
                    <a:pt x="321" y="424"/>
                  </a:lnTo>
                  <a:lnTo>
                    <a:pt x="321" y="424"/>
                  </a:lnTo>
                  <a:lnTo>
                    <a:pt x="321" y="438"/>
                  </a:lnTo>
                  <a:lnTo>
                    <a:pt x="319" y="446"/>
                  </a:lnTo>
                  <a:lnTo>
                    <a:pt x="315" y="454"/>
                  </a:lnTo>
                  <a:lnTo>
                    <a:pt x="309" y="460"/>
                  </a:lnTo>
                  <a:lnTo>
                    <a:pt x="301" y="464"/>
                  </a:lnTo>
                  <a:lnTo>
                    <a:pt x="289" y="466"/>
                  </a:lnTo>
                  <a:lnTo>
                    <a:pt x="273" y="464"/>
                  </a:lnTo>
                  <a:lnTo>
                    <a:pt x="273" y="464"/>
                  </a:lnTo>
                  <a:lnTo>
                    <a:pt x="237" y="460"/>
                  </a:lnTo>
                  <a:lnTo>
                    <a:pt x="219" y="458"/>
                  </a:lnTo>
                  <a:lnTo>
                    <a:pt x="201" y="452"/>
                  </a:lnTo>
                  <a:lnTo>
                    <a:pt x="184" y="446"/>
                  </a:lnTo>
                  <a:lnTo>
                    <a:pt x="166" y="434"/>
                  </a:lnTo>
                  <a:lnTo>
                    <a:pt x="148" y="416"/>
                  </a:lnTo>
                  <a:lnTo>
                    <a:pt x="130" y="392"/>
                  </a:lnTo>
                  <a:lnTo>
                    <a:pt x="130" y="392"/>
                  </a:lnTo>
                  <a:lnTo>
                    <a:pt x="90" y="330"/>
                  </a:lnTo>
                  <a:lnTo>
                    <a:pt x="50" y="260"/>
                  </a:lnTo>
                  <a:lnTo>
                    <a:pt x="34" y="226"/>
                  </a:lnTo>
                  <a:lnTo>
                    <a:pt x="18" y="194"/>
                  </a:lnTo>
                  <a:lnTo>
                    <a:pt x="8" y="166"/>
                  </a:lnTo>
                  <a:lnTo>
                    <a:pt x="2" y="144"/>
                  </a:lnTo>
                  <a:lnTo>
                    <a:pt x="2" y="144"/>
                  </a:lnTo>
                  <a:lnTo>
                    <a:pt x="0" y="126"/>
                  </a:lnTo>
                  <a:lnTo>
                    <a:pt x="0" y="110"/>
                  </a:lnTo>
                  <a:lnTo>
                    <a:pt x="2" y="92"/>
                  </a:lnTo>
                  <a:lnTo>
                    <a:pt x="4" y="76"/>
                  </a:lnTo>
                  <a:lnTo>
                    <a:pt x="10" y="62"/>
                  </a:lnTo>
                  <a:lnTo>
                    <a:pt x="14" y="50"/>
                  </a:lnTo>
                  <a:lnTo>
                    <a:pt x="20" y="40"/>
                  </a:lnTo>
                  <a:lnTo>
                    <a:pt x="26" y="32"/>
                  </a:lnTo>
                  <a:lnTo>
                    <a:pt x="26" y="32"/>
                  </a:lnTo>
                  <a:lnTo>
                    <a:pt x="38" y="22"/>
                  </a:lnTo>
                  <a:lnTo>
                    <a:pt x="52" y="10"/>
                  </a:lnTo>
                  <a:lnTo>
                    <a:pt x="66" y="0"/>
                  </a:lnTo>
                  <a:lnTo>
                    <a:pt x="66" y="0"/>
                  </a:lnTo>
                  <a:close/>
                </a:path>
              </a:pathLst>
            </a:custGeom>
            <a:solidFill>
              <a:schemeClr val="bg1"/>
            </a:solidFill>
            <a:ln>
              <a:solidFill>
                <a:srgbClr val="003583"/>
              </a:solidFill>
            </a:ln>
          </p:spPr>
          <p:txBody>
            <a:bodyPr vert="horz" wrap="square" lIns="91440" tIns="45720" rIns="91440" bIns="45720" numCol="1" anchor="t" anchorCtr="0" compatLnSpc="1">
              <a:prstTxWarp prst="textNoShape">
                <a:avLst/>
              </a:prstTxWarp>
            </a:bodyPr>
            <a:lstStyle/>
            <a:p>
              <a:endParaRPr lang="fi-FI"/>
            </a:p>
          </p:txBody>
        </p:sp>
      </p:grpSp>
      <p:grpSp>
        <p:nvGrpSpPr>
          <p:cNvPr id="17" name="Ryhmä 16">
            <a:extLst>
              <a:ext uri="{C183D7F6-B498-43B3-948B-1728B52AA6E4}">
                <adec:decorative xmlns:adec="http://schemas.microsoft.com/office/drawing/2017/decorative" val="1"/>
              </a:ext>
            </a:extLst>
          </p:cNvPr>
          <p:cNvGrpSpPr/>
          <p:nvPr/>
        </p:nvGrpSpPr>
        <p:grpSpPr>
          <a:xfrm>
            <a:off x="770907" y="4593139"/>
            <a:ext cx="939670" cy="889405"/>
            <a:chOff x="1006475" y="4656138"/>
            <a:chExt cx="1068388" cy="1011238"/>
          </a:xfrm>
        </p:grpSpPr>
        <p:sp>
          <p:nvSpPr>
            <p:cNvPr id="18" name="Freeform 9">
              <a:extLst>
                <a:ext uri="{C183D7F6-B498-43B3-948B-1728B52AA6E4}">
                  <adec:decorative xmlns:adec="http://schemas.microsoft.com/office/drawing/2017/decorative" val="1"/>
                </a:ext>
              </a:extLst>
            </p:cNvPr>
            <p:cNvSpPr>
              <a:spLocks/>
            </p:cNvSpPr>
            <p:nvPr/>
          </p:nvSpPr>
          <p:spPr bwMode="auto">
            <a:xfrm>
              <a:off x="1608138" y="5213350"/>
              <a:ext cx="152400" cy="114300"/>
            </a:xfrm>
            <a:custGeom>
              <a:avLst/>
              <a:gdLst>
                <a:gd name="T0" fmla="*/ 68 w 96"/>
                <a:gd name="T1" fmla="*/ 42 h 72"/>
                <a:gd name="T2" fmla="*/ 74 w 96"/>
                <a:gd name="T3" fmla="*/ 0 h 72"/>
                <a:gd name="T4" fmla="*/ 96 w 96"/>
                <a:gd name="T5" fmla="*/ 0 h 72"/>
                <a:gd name="T6" fmla="*/ 80 w 96"/>
                <a:gd name="T7" fmla="*/ 72 h 72"/>
                <a:gd name="T8" fmla="*/ 60 w 96"/>
                <a:gd name="T9" fmla="*/ 72 h 72"/>
                <a:gd name="T10" fmla="*/ 48 w 96"/>
                <a:gd name="T11" fmla="*/ 28 h 72"/>
                <a:gd name="T12" fmla="*/ 36 w 96"/>
                <a:gd name="T13" fmla="*/ 72 h 72"/>
                <a:gd name="T14" fmla="*/ 18 w 96"/>
                <a:gd name="T15" fmla="*/ 72 h 72"/>
                <a:gd name="T16" fmla="*/ 0 w 96"/>
                <a:gd name="T17" fmla="*/ 0 h 72"/>
                <a:gd name="T18" fmla="*/ 22 w 96"/>
                <a:gd name="T19" fmla="*/ 0 h 72"/>
                <a:gd name="T20" fmla="*/ 30 w 96"/>
                <a:gd name="T21" fmla="*/ 42 h 72"/>
                <a:gd name="T22" fmla="*/ 40 w 96"/>
                <a:gd name="T23" fmla="*/ 0 h 72"/>
                <a:gd name="T24" fmla="*/ 56 w 96"/>
                <a:gd name="T25" fmla="*/ 0 h 72"/>
                <a:gd name="T26" fmla="*/ 68 w 96"/>
                <a:gd name="T2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72">
                  <a:moveTo>
                    <a:pt x="68" y="42"/>
                  </a:moveTo>
                  <a:lnTo>
                    <a:pt x="74" y="0"/>
                  </a:lnTo>
                  <a:lnTo>
                    <a:pt x="96" y="0"/>
                  </a:lnTo>
                  <a:lnTo>
                    <a:pt x="80" y="72"/>
                  </a:lnTo>
                  <a:lnTo>
                    <a:pt x="60" y="72"/>
                  </a:lnTo>
                  <a:lnTo>
                    <a:pt x="48" y="28"/>
                  </a:lnTo>
                  <a:lnTo>
                    <a:pt x="36" y="72"/>
                  </a:lnTo>
                  <a:lnTo>
                    <a:pt x="18" y="72"/>
                  </a:lnTo>
                  <a:lnTo>
                    <a:pt x="0" y="0"/>
                  </a:lnTo>
                  <a:lnTo>
                    <a:pt x="22" y="0"/>
                  </a:lnTo>
                  <a:lnTo>
                    <a:pt x="30" y="42"/>
                  </a:lnTo>
                  <a:lnTo>
                    <a:pt x="40" y="0"/>
                  </a:lnTo>
                  <a:lnTo>
                    <a:pt x="56" y="0"/>
                  </a:lnTo>
                  <a:lnTo>
                    <a:pt x="68" y="42"/>
                  </a:lnTo>
                  <a:close/>
                </a:path>
              </a:pathLst>
            </a:custGeom>
            <a:solidFill>
              <a:srgbClr val="00358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19" name="Freeform 10">
              <a:extLst>
                <a:ext uri="{C183D7F6-B498-43B3-948B-1728B52AA6E4}">
                  <adec:decorative xmlns:adec="http://schemas.microsoft.com/office/drawing/2017/decorative" val="1"/>
                </a:ext>
              </a:extLst>
            </p:cNvPr>
            <p:cNvSpPr>
              <a:spLocks/>
            </p:cNvSpPr>
            <p:nvPr/>
          </p:nvSpPr>
          <p:spPr bwMode="auto">
            <a:xfrm>
              <a:off x="1766888" y="5213350"/>
              <a:ext cx="149225" cy="114300"/>
            </a:xfrm>
            <a:custGeom>
              <a:avLst/>
              <a:gdLst>
                <a:gd name="T0" fmla="*/ 66 w 94"/>
                <a:gd name="T1" fmla="*/ 42 h 72"/>
                <a:gd name="T2" fmla="*/ 74 w 94"/>
                <a:gd name="T3" fmla="*/ 0 h 72"/>
                <a:gd name="T4" fmla="*/ 94 w 94"/>
                <a:gd name="T5" fmla="*/ 0 h 72"/>
                <a:gd name="T6" fmla="*/ 78 w 94"/>
                <a:gd name="T7" fmla="*/ 72 h 72"/>
                <a:gd name="T8" fmla="*/ 58 w 94"/>
                <a:gd name="T9" fmla="*/ 72 h 72"/>
                <a:gd name="T10" fmla="*/ 46 w 94"/>
                <a:gd name="T11" fmla="*/ 28 h 72"/>
                <a:gd name="T12" fmla="*/ 34 w 94"/>
                <a:gd name="T13" fmla="*/ 72 h 72"/>
                <a:gd name="T14" fmla="*/ 16 w 94"/>
                <a:gd name="T15" fmla="*/ 72 h 72"/>
                <a:gd name="T16" fmla="*/ 0 w 94"/>
                <a:gd name="T17" fmla="*/ 0 h 72"/>
                <a:gd name="T18" fmla="*/ 20 w 94"/>
                <a:gd name="T19" fmla="*/ 0 h 72"/>
                <a:gd name="T20" fmla="*/ 28 w 94"/>
                <a:gd name="T21" fmla="*/ 42 h 72"/>
                <a:gd name="T22" fmla="*/ 40 w 94"/>
                <a:gd name="T23" fmla="*/ 0 h 72"/>
                <a:gd name="T24" fmla="*/ 54 w 94"/>
                <a:gd name="T25" fmla="*/ 0 h 72"/>
                <a:gd name="T26" fmla="*/ 66 w 94"/>
                <a:gd name="T2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72">
                  <a:moveTo>
                    <a:pt x="66" y="42"/>
                  </a:moveTo>
                  <a:lnTo>
                    <a:pt x="74" y="0"/>
                  </a:lnTo>
                  <a:lnTo>
                    <a:pt x="94" y="0"/>
                  </a:lnTo>
                  <a:lnTo>
                    <a:pt x="78" y="72"/>
                  </a:lnTo>
                  <a:lnTo>
                    <a:pt x="58" y="72"/>
                  </a:lnTo>
                  <a:lnTo>
                    <a:pt x="46" y="28"/>
                  </a:lnTo>
                  <a:lnTo>
                    <a:pt x="34" y="72"/>
                  </a:lnTo>
                  <a:lnTo>
                    <a:pt x="16" y="72"/>
                  </a:lnTo>
                  <a:lnTo>
                    <a:pt x="0" y="0"/>
                  </a:lnTo>
                  <a:lnTo>
                    <a:pt x="20" y="0"/>
                  </a:lnTo>
                  <a:lnTo>
                    <a:pt x="28" y="42"/>
                  </a:lnTo>
                  <a:lnTo>
                    <a:pt x="40" y="0"/>
                  </a:lnTo>
                  <a:lnTo>
                    <a:pt x="54" y="0"/>
                  </a:lnTo>
                  <a:lnTo>
                    <a:pt x="66" y="42"/>
                  </a:lnTo>
                  <a:close/>
                </a:path>
              </a:pathLst>
            </a:custGeom>
            <a:solidFill>
              <a:srgbClr val="00358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0" name="Freeform 11">
              <a:extLst>
                <a:ext uri="{C183D7F6-B498-43B3-948B-1728B52AA6E4}">
                  <adec:decorative xmlns:adec="http://schemas.microsoft.com/office/drawing/2017/decorative" val="1"/>
                </a:ext>
              </a:extLst>
            </p:cNvPr>
            <p:cNvSpPr>
              <a:spLocks/>
            </p:cNvSpPr>
            <p:nvPr/>
          </p:nvSpPr>
          <p:spPr bwMode="auto">
            <a:xfrm>
              <a:off x="1922463" y="5213350"/>
              <a:ext cx="152400" cy="114300"/>
            </a:xfrm>
            <a:custGeom>
              <a:avLst/>
              <a:gdLst>
                <a:gd name="T0" fmla="*/ 66 w 96"/>
                <a:gd name="T1" fmla="*/ 42 h 72"/>
                <a:gd name="T2" fmla="*/ 74 w 96"/>
                <a:gd name="T3" fmla="*/ 0 h 72"/>
                <a:gd name="T4" fmla="*/ 96 w 96"/>
                <a:gd name="T5" fmla="*/ 0 h 72"/>
                <a:gd name="T6" fmla="*/ 78 w 96"/>
                <a:gd name="T7" fmla="*/ 72 h 72"/>
                <a:gd name="T8" fmla="*/ 60 w 96"/>
                <a:gd name="T9" fmla="*/ 72 h 72"/>
                <a:gd name="T10" fmla="*/ 48 w 96"/>
                <a:gd name="T11" fmla="*/ 28 h 72"/>
                <a:gd name="T12" fmla="*/ 36 w 96"/>
                <a:gd name="T13" fmla="*/ 72 h 72"/>
                <a:gd name="T14" fmla="*/ 16 w 96"/>
                <a:gd name="T15" fmla="*/ 72 h 72"/>
                <a:gd name="T16" fmla="*/ 0 w 96"/>
                <a:gd name="T17" fmla="*/ 0 h 72"/>
                <a:gd name="T18" fmla="*/ 22 w 96"/>
                <a:gd name="T19" fmla="*/ 0 h 72"/>
                <a:gd name="T20" fmla="*/ 28 w 96"/>
                <a:gd name="T21" fmla="*/ 42 h 72"/>
                <a:gd name="T22" fmla="*/ 40 w 96"/>
                <a:gd name="T23" fmla="*/ 0 h 72"/>
                <a:gd name="T24" fmla="*/ 56 w 96"/>
                <a:gd name="T25" fmla="*/ 0 h 72"/>
                <a:gd name="T26" fmla="*/ 66 w 96"/>
                <a:gd name="T2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72">
                  <a:moveTo>
                    <a:pt x="66" y="42"/>
                  </a:moveTo>
                  <a:lnTo>
                    <a:pt x="74" y="0"/>
                  </a:lnTo>
                  <a:lnTo>
                    <a:pt x="96" y="0"/>
                  </a:lnTo>
                  <a:lnTo>
                    <a:pt x="78" y="72"/>
                  </a:lnTo>
                  <a:lnTo>
                    <a:pt x="60" y="72"/>
                  </a:lnTo>
                  <a:lnTo>
                    <a:pt x="48" y="28"/>
                  </a:lnTo>
                  <a:lnTo>
                    <a:pt x="36" y="72"/>
                  </a:lnTo>
                  <a:lnTo>
                    <a:pt x="16" y="72"/>
                  </a:lnTo>
                  <a:lnTo>
                    <a:pt x="0" y="0"/>
                  </a:lnTo>
                  <a:lnTo>
                    <a:pt x="22" y="0"/>
                  </a:lnTo>
                  <a:lnTo>
                    <a:pt x="28" y="42"/>
                  </a:lnTo>
                  <a:lnTo>
                    <a:pt x="40" y="0"/>
                  </a:lnTo>
                  <a:lnTo>
                    <a:pt x="56" y="0"/>
                  </a:lnTo>
                  <a:lnTo>
                    <a:pt x="66" y="42"/>
                  </a:lnTo>
                  <a:close/>
                </a:path>
              </a:pathLst>
            </a:custGeom>
            <a:solidFill>
              <a:srgbClr val="00358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sp>
          <p:nvSpPr>
            <p:cNvPr id="21" name="Freeform 12">
              <a:extLst>
                <a:ext uri="{C183D7F6-B498-43B3-948B-1728B52AA6E4}">
                  <adec:decorative xmlns:adec="http://schemas.microsoft.com/office/drawing/2017/decorative" val="1"/>
                </a:ext>
              </a:extLst>
            </p:cNvPr>
            <p:cNvSpPr>
              <a:spLocks noEditPoints="1"/>
            </p:cNvSpPr>
            <p:nvPr/>
          </p:nvSpPr>
          <p:spPr bwMode="auto">
            <a:xfrm>
              <a:off x="1006475" y="4656138"/>
              <a:ext cx="1011238" cy="1011238"/>
            </a:xfrm>
            <a:custGeom>
              <a:avLst/>
              <a:gdLst>
                <a:gd name="T0" fmla="*/ 539 w 637"/>
                <a:gd name="T1" fmla="*/ 517 h 637"/>
                <a:gd name="T2" fmla="*/ 491 w 637"/>
                <a:gd name="T3" fmla="*/ 439 h 637"/>
                <a:gd name="T4" fmla="*/ 397 w 637"/>
                <a:gd name="T5" fmla="*/ 447 h 637"/>
                <a:gd name="T6" fmla="*/ 483 w 637"/>
                <a:gd name="T7" fmla="*/ 335 h 637"/>
                <a:gd name="T8" fmla="*/ 613 w 637"/>
                <a:gd name="T9" fmla="*/ 335 h 637"/>
                <a:gd name="T10" fmla="*/ 631 w 637"/>
                <a:gd name="T11" fmla="*/ 253 h 637"/>
                <a:gd name="T12" fmla="*/ 543 w 637"/>
                <a:gd name="T13" fmla="*/ 93 h 637"/>
                <a:gd name="T14" fmla="*/ 381 w 637"/>
                <a:gd name="T15" fmla="*/ 6 h 637"/>
                <a:gd name="T16" fmla="*/ 224 w 637"/>
                <a:gd name="T17" fmla="*/ 14 h 637"/>
                <a:gd name="T18" fmla="*/ 72 w 637"/>
                <a:gd name="T19" fmla="*/ 115 h 637"/>
                <a:gd name="T20" fmla="*/ 0 w 637"/>
                <a:gd name="T21" fmla="*/ 285 h 637"/>
                <a:gd name="T22" fmla="*/ 24 w 637"/>
                <a:gd name="T23" fmla="*/ 443 h 637"/>
                <a:gd name="T24" fmla="*/ 140 w 637"/>
                <a:gd name="T25" fmla="*/ 583 h 637"/>
                <a:gd name="T26" fmla="*/ 317 w 637"/>
                <a:gd name="T27" fmla="*/ 637 h 637"/>
                <a:gd name="T28" fmla="*/ 435 w 637"/>
                <a:gd name="T29" fmla="*/ 615 h 637"/>
                <a:gd name="T30" fmla="*/ 551 w 637"/>
                <a:gd name="T31" fmla="*/ 537 h 637"/>
                <a:gd name="T32" fmla="*/ 589 w 637"/>
                <a:gd name="T33" fmla="*/ 439 h 637"/>
                <a:gd name="T34" fmla="*/ 491 w 637"/>
                <a:gd name="T35" fmla="*/ 201 h 637"/>
                <a:gd name="T36" fmla="*/ 543 w 637"/>
                <a:gd name="T37" fmla="*/ 125 h 637"/>
                <a:gd name="T38" fmla="*/ 601 w 637"/>
                <a:gd name="T39" fmla="*/ 233 h 637"/>
                <a:gd name="T40" fmla="*/ 527 w 637"/>
                <a:gd name="T41" fmla="*/ 107 h 637"/>
                <a:gd name="T42" fmla="*/ 447 w 637"/>
                <a:gd name="T43" fmla="*/ 93 h 637"/>
                <a:gd name="T44" fmla="*/ 387 w 637"/>
                <a:gd name="T45" fmla="*/ 32 h 637"/>
                <a:gd name="T46" fmla="*/ 497 w 637"/>
                <a:gd name="T47" fmla="*/ 81 h 637"/>
                <a:gd name="T48" fmla="*/ 347 w 637"/>
                <a:gd name="T49" fmla="*/ 36 h 637"/>
                <a:gd name="T50" fmla="*/ 441 w 637"/>
                <a:gd name="T51" fmla="*/ 131 h 637"/>
                <a:gd name="T52" fmla="*/ 329 w 637"/>
                <a:gd name="T53" fmla="*/ 183 h 637"/>
                <a:gd name="T54" fmla="*/ 429 w 637"/>
                <a:gd name="T55" fmla="*/ 189 h 637"/>
                <a:gd name="T56" fmla="*/ 483 w 637"/>
                <a:gd name="T57" fmla="*/ 311 h 637"/>
                <a:gd name="T58" fmla="*/ 222 w 637"/>
                <a:gd name="T59" fmla="*/ 52 h 637"/>
                <a:gd name="T60" fmla="*/ 162 w 637"/>
                <a:gd name="T61" fmla="*/ 147 h 637"/>
                <a:gd name="T62" fmla="*/ 138 w 637"/>
                <a:gd name="T63" fmla="*/ 83 h 637"/>
                <a:gd name="T64" fmla="*/ 248 w 637"/>
                <a:gd name="T65" fmla="*/ 32 h 637"/>
                <a:gd name="T66" fmla="*/ 138 w 637"/>
                <a:gd name="T67" fmla="*/ 159 h 637"/>
                <a:gd name="T68" fmla="*/ 132 w 637"/>
                <a:gd name="T69" fmla="*/ 311 h 637"/>
                <a:gd name="T70" fmla="*/ 42 w 637"/>
                <a:gd name="T71" fmla="*/ 211 h 637"/>
                <a:gd name="T72" fmla="*/ 22 w 637"/>
                <a:gd name="T73" fmla="*/ 333 h 637"/>
                <a:gd name="T74" fmla="*/ 154 w 637"/>
                <a:gd name="T75" fmla="*/ 475 h 637"/>
                <a:gd name="T76" fmla="*/ 80 w 637"/>
                <a:gd name="T77" fmla="*/ 495 h 637"/>
                <a:gd name="T78" fmla="*/ 24 w 637"/>
                <a:gd name="T79" fmla="*/ 359 h 637"/>
                <a:gd name="T80" fmla="*/ 162 w 637"/>
                <a:gd name="T81" fmla="*/ 497 h 637"/>
                <a:gd name="T82" fmla="*/ 232 w 637"/>
                <a:gd name="T83" fmla="*/ 603 h 637"/>
                <a:gd name="T84" fmla="*/ 308 w 637"/>
                <a:gd name="T85" fmla="*/ 615 h 637"/>
                <a:gd name="T86" fmla="*/ 220 w 637"/>
                <a:gd name="T87" fmla="*/ 557 h 637"/>
                <a:gd name="T88" fmla="*/ 242 w 637"/>
                <a:gd name="T89" fmla="*/ 469 h 637"/>
                <a:gd name="T90" fmla="*/ 272 w 637"/>
                <a:gd name="T91" fmla="*/ 441 h 637"/>
                <a:gd name="T92" fmla="*/ 160 w 637"/>
                <a:gd name="T93" fmla="*/ 403 h 637"/>
                <a:gd name="T94" fmla="*/ 154 w 637"/>
                <a:gd name="T95" fmla="*/ 311 h 637"/>
                <a:gd name="T96" fmla="*/ 176 w 637"/>
                <a:gd name="T97" fmla="*/ 179 h 637"/>
                <a:gd name="T98" fmla="*/ 308 w 637"/>
                <a:gd name="T99" fmla="*/ 183 h 637"/>
                <a:gd name="T100" fmla="*/ 182 w 637"/>
                <a:gd name="T101" fmla="*/ 157 h 637"/>
                <a:gd name="T102" fmla="*/ 270 w 637"/>
                <a:gd name="T103" fmla="*/ 44 h 637"/>
                <a:gd name="T104" fmla="*/ 329 w 637"/>
                <a:gd name="T105" fmla="*/ 461 h 637"/>
                <a:gd name="T106" fmla="*/ 441 w 637"/>
                <a:gd name="T107" fmla="*/ 515 h 637"/>
                <a:gd name="T108" fmla="*/ 347 w 637"/>
                <a:gd name="T109" fmla="*/ 609 h 637"/>
                <a:gd name="T110" fmla="*/ 443 w 637"/>
                <a:gd name="T111" fmla="*/ 557 h 637"/>
                <a:gd name="T112" fmla="*/ 523 w 637"/>
                <a:gd name="T113" fmla="*/ 533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7" h="637">
                  <a:moveTo>
                    <a:pt x="589" y="439"/>
                  </a:moveTo>
                  <a:lnTo>
                    <a:pt x="589" y="439"/>
                  </a:lnTo>
                  <a:lnTo>
                    <a:pt x="579" y="459"/>
                  </a:lnTo>
                  <a:lnTo>
                    <a:pt x="567" y="479"/>
                  </a:lnTo>
                  <a:lnTo>
                    <a:pt x="553" y="499"/>
                  </a:lnTo>
                  <a:lnTo>
                    <a:pt x="539" y="517"/>
                  </a:lnTo>
                  <a:lnTo>
                    <a:pt x="539" y="517"/>
                  </a:lnTo>
                  <a:lnTo>
                    <a:pt x="525" y="505"/>
                  </a:lnTo>
                  <a:lnTo>
                    <a:pt x="511" y="495"/>
                  </a:lnTo>
                  <a:lnTo>
                    <a:pt x="481" y="477"/>
                  </a:lnTo>
                  <a:lnTo>
                    <a:pt x="481" y="477"/>
                  </a:lnTo>
                  <a:lnTo>
                    <a:pt x="491" y="439"/>
                  </a:lnTo>
                  <a:lnTo>
                    <a:pt x="469" y="439"/>
                  </a:lnTo>
                  <a:lnTo>
                    <a:pt x="469" y="439"/>
                  </a:lnTo>
                  <a:lnTo>
                    <a:pt x="461" y="467"/>
                  </a:lnTo>
                  <a:lnTo>
                    <a:pt x="461" y="467"/>
                  </a:lnTo>
                  <a:lnTo>
                    <a:pt x="429" y="457"/>
                  </a:lnTo>
                  <a:lnTo>
                    <a:pt x="397" y="447"/>
                  </a:lnTo>
                  <a:lnTo>
                    <a:pt x="363" y="441"/>
                  </a:lnTo>
                  <a:lnTo>
                    <a:pt x="329" y="439"/>
                  </a:lnTo>
                  <a:lnTo>
                    <a:pt x="329" y="333"/>
                  </a:lnTo>
                  <a:lnTo>
                    <a:pt x="483" y="333"/>
                  </a:lnTo>
                  <a:lnTo>
                    <a:pt x="483" y="333"/>
                  </a:lnTo>
                  <a:lnTo>
                    <a:pt x="483" y="335"/>
                  </a:lnTo>
                  <a:lnTo>
                    <a:pt x="505" y="335"/>
                  </a:lnTo>
                  <a:lnTo>
                    <a:pt x="505" y="335"/>
                  </a:lnTo>
                  <a:lnTo>
                    <a:pt x="505" y="333"/>
                  </a:lnTo>
                  <a:lnTo>
                    <a:pt x="613" y="333"/>
                  </a:lnTo>
                  <a:lnTo>
                    <a:pt x="613" y="333"/>
                  </a:lnTo>
                  <a:lnTo>
                    <a:pt x="613" y="335"/>
                  </a:lnTo>
                  <a:lnTo>
                    <a:pt x="637" y="335"/>
                  </a:lnTo>
                  <a:lnTo>
                    <a:pt x="637" y="335"/>
                  </a:lnTo>
                  <a:lnTo>
                    <a:pt x="637" y="319"/>
                  </a:lnTo>
                  <a:lnTo>
                    <a:pt x="637" y="319"/>
                  </a:lnTo>
                  <a:lnTo>
                    <a:pt x="635" y="285"/>
                  </a:lnTo>
                  <a:lnTo>
                    <a:pt x="631" y="253"/>
                  </a:lnTo>
                  <a:lnTo>
                    <a:pt x="623" y="223"/>
                  </a:lnTo>
                  <a:lnTo>
                    <a:pt x="611" y="193"/>
                  </a:lnTo>
                  <a:lnTo>
                    <a:pt x="599" y="167"/>
                  </a:lnTo>
                  <a:lnTo>
                    <a:pt x="583" y="139"/>
                  </a:lnTo>
                  <a:lnTo>
                    <a:pt x="563" y="115"/>
                  </a:lnTo>
                  <a:lnTo>
                    <a:pt x="543" y="93"/>
                  </a:lnTo>
                  <a:lnTo>
                    <a:pt x="521" y="71"/>
                  </a:lnTo>
                  <a:lnTo>
                    <a:pt x="497" y="54"/>
                  </a:lnTo>
                  <a:lnTo>
                    <a:pt x="469" y="38"/>
                  </a:lnTo>
                  <a:lnTo>
                    <a:pt x="441" y="24"/>
                  </a:lnTo>
                  <a:lnTo>
                    <a:pt x="413" y="14"/>
                  </a:lnTo>
                  <a:lnTo>
                    <a:pt x="381" y="6"/>
                  </a:lnTo>
                  <a:lnTo>
                    <a:pt x="351" y="2"/>
                  </a:lnTo>
                  <a:lnTo>
                    <a:pt x="317" y="0"/>
                  </a:lnTo>
                  <a:lnTo>
                    <a:pt x="317" y="0"/>
                  </a:lnTo>
                  <a:lnTo>
                    <a:pt x="286" y="2"/>
                  </a:lnTo>
                  <a:lnTo>
                    <a:pt x="254" y="6"/>
                  </a:lnTo>
                  <a:lnTo>
                    <a:pt x="224" y="14"/>
                  </a:lnTo>
                  <a:lnTo>
                    <a:pt x="194" y="24"/>
                  </a:lnTo>
                  <a:lnTo>
                    <a:pt x="166" y="38"/>
                  </a:lnTo>
                  <a:lnTo>
                    <a:pt x="140" y="54"/>
                  </a:lnTo>
                  <a:lnTo>
                    <a:pt x="116" y="71"/>
                  </a:lnTo>
                  <a:lnTo>
                    <a:pt x="92" y="93"/>
                  </a:lnTo>
                  <a:lnTo>
                    <a:pt x="72" y="115"/>
                  </a:lnTo>
                  <a:lnTo>
                    <a:pt x="54" y="139"/>
                  </a:lnTo>
                  <a:lnTo>
                    <a:pt x="38" y="167"/>
                  </a:lnTo>
                  <a:lnTo>
                    <a:pt x="24" y="193"/>
                  </a:lnTo>
                  <a:lnTo>
                    <a:pt x="14" y="223"/>
                  </a:lnTo>
                  <a:lnTo>
                    <a:pt x="6" y="253"/>
                  </a:lnTo>
                  <a:lnTo>
                    <a:pt x="0" y="285"/>
                  </a:lnTo>
                  <a:lnTo>
                    <a:pt x="0" y="319"/>
                  </a:lnTo>
                  <a:lnTo>
                    <a:pt x="0" y="319"/>
                  </a:lnTo>
                  <a:lnTo>
                    <a:pt x="0" y="351"/>
                  </a:lnTo>
                  <a:lnTo>
                    <a:pt x="6" y="383"/>
                  </a:lnTo>
                  <a:lnTo>
                    <a:pt x="14" y="413"/>
                  </a:lnTo>
                  <a:lnTo>
                    <a:pt x="24" y="443"/>
                  </a:lnTo>
                  <a:lnTo>
                    <a:pt x="38" y="471"/>
                  </a:lnTo>
                  <a:lnTo>
                    <a:pt x="54" y="497"/>
                  </a:lnTo>
                  <a:lnTo>
                    <a:pt x="72" y="521"/>
                  </a:lnTo>
                  <a:lnTo>
                    <a:pt x="92" y="543"/>
                  </a:lnTo>
                  <a:lnTo>
                    <a:pt x="116" y="565"/>
                  </a:lnTo>
                  <a:lnTo>
                    <a:pt x="140" y="583"/>
                  </a:lnTo>
                  <a:lnTo>
                    <a:pt x="166" y="599"/>
                  </a:lnTo>
                  <a:lnTo>
                    <a:pt x="194" y="613"/>
                  </a:lnTo>
                  <a:lnTo>
                    <a:pt x="224" y="623"/>
                  </a:lnTo>
                  <a:lnTo>
                    <a:pt x="254" y="631"/>
                  </a:lnTo>
                  <a:lnTo>
                    <a:pt x="286" y="635"/>
                  </a:lnTo>
                  <a:lnTo>
                    <a:pt x="317" y="637"/>
                  </a:lnTo>
                  <a:lnTo>
                    <a:pt x="317" y="637"/>
                  </a:lnTo>
                  <a:lnTo>
                    <a:pt x="343" y="637"/>
                  </a:lnTo>
                  <a:lnTo>
                    <a:pt x="367" y="633"/>
                  </a:lnTo>
                  <a:lnTo>
                    <a:pt x="391" y="629"/>
                  </a:lnTo>
                  <a:lnTo>
                    <a:pt x="413" y="623"/>
                  </a:lnTo>
                  <a:lnTo>
                    <a:pt x="435" y="615"/>
                  </a:lnTo>
                  <a:lnTo>
                    <a:pt x="457" y="605"/>
                  </a:lnTo>
                  <a:lnTo>
                    <a:pt x="479" y="595"/>
                  </a:lnTo>
                  <a:lnTo>
                    <a:pt x="497" y="581"/>
                  </a:lnTo>
                  <a:lnTo>
                    <a:pt x="517" y="567"/>
                  </a:lnTo>
                  <a:lnTo>
                    <a:pt x="535" y="553"/>
                  </a:lnTo>
                  <a:lnTo>
                    <a:pt x="551" y="537"/>
                  </a:lnTo>
                  <a:lnTo>
                    <a:pt x="565" y="519"/>
                  </a:lnTo>
                  <a:lnTo>
                    <a:pt x="579" y="499"/>
                  </a:lnTo>
                  <a:lnTo>
                    <a:pt x="593" y="481"/>
                  </a:lnTo>
                  <a:lnTo>
                    <a:pt x="603" y="459"/>
                  </a:lnTo>
                  <a:lnTo>
                    <a:pt x="613" y="439"/>
                  </a:lnTo>
                  <a:lnTo>
                    <a:pt x="589" y="439"/>
                  </a:lnTo>
                  <a:close/>
                  <a:moveTo>
                    <a:pt x="615" y="311"/>
                  </a:moveTo>
                  <a:lnTo>
                    <a:pt x="505" y="311"/>
                  </a:lnTo>
                  <a:lnTo>
                    <a:pt x="505" y="311"/>
                  </a:lnTo>
                  <a:lnTo>
                    <a:pt x="503" y="273"/>
                  </a:lnTo>
                  <a:lnTo>
                    <a:pt x="497" y="235"/>
                  </a:lnTo>
                  <a:lnTo>
                    <a:pt x="491" y="201"/>
                  </a:lnTo>
                  <a:lnTo>
                    <a:pt x="481" y="167"/>
                  </a:lnTo>
                  <a:lnTo>
                    <a:pt x="481" y="167"/>
                  </a:lnTo>
                  <a:lnTo>
                    <a:pt x="497" y="159"/>
                  </a:lnTo>
                  <a:lnTo>
                    <a:pt x="513" y="147"/>
                  </a:lnTo>
                  <a:lnTo>
                    <a:pt x="529" y="137"/>
                  </a:lnTo>
                  <a:lnTo>
                    <a:pt x="543" y="125"/>
                  </a:lnTo>
                  <a:lnTo>
                    <a:pt x="543" y="125"/>
                  </a:lnTo>
                  <a:lnTo>
                    <a:pt x="557" y="145"/>
                  </a:lnTo>
                  <a:lnTo>
                    <a:pt x="571" y="165"/>
                  </a:lnTo>
                  <a:lnTo>
                    <a:pt x="583" y="187"/>
                  </a:lnTo>
                  <a:lnTo>
                    <a:pt x="593" y="209"/>
                  </a:lnTo>
                  <a:lnTo>
                    <a:pt x="601" y="233"/>
                  </a:lnTo>
                  <a:lnTo>
                    <a:pt x="609" y="259"/>
                  </a:lnTo>
                  <a:lnTo>
                    <a:pt x="613" y="285"/>
                  </a:lnTo>
                  <a:lnTo>
                    <a:pt x="615" y="311"/>
                  </a:lnTo>
                  <a:lnTo>
                    <a:pt x="615" y="311"/>
                  </a:lnTo>
                  <a:close/>
                  <a:moveTo>
                    <a:pt x="527" y="107"/>
                  </a:moveTo>
                  <a:lnTo>
                    <a:pt x="527" y="107"/>
                  </a:lnTo>
                  <a:lnTo>
                    <a:pt x="515" y="119"/>
                  </a:lnTo>
                  <a:lnTo>
                    <a:pt x="501" y="129"/>
                  </a:lnTo>
                  <a:lnTo>
                    <a:pt x="473" y="147"/>
                  </a:lnTo>
                  <a:lnTo>
                    <a:pt x="473" y="147"/>
                  </a:lnTo>
                  <a:lnTo>
                    <a:pt x="455" y="109"/>
                  </a:lnTo>
                  <a:lnTo>
                    <a:pt x="447" y="93"/>
                  </a:lnTo>
                  <a:lnTo>
                    <a:pt x="435" y="77"/>
                  </a:lnTo>
                  <a:lnTo>
                    <a:pt x="425" y="63"/>
                  </a:lnTo>
                  <a:lnTo>
                    <a:pt x="413" y="52"/>
                  </a:lnTo>
                  <a:lnTo>
                    <a:pt x="401" y="40"/>
                  </a:lnTo>
                  <a:lnTo>
                    <a:pt x="387" y="32"/>
                  </a:lnTo>
                  <a:lnTo>
                    <a:pt x="387" y="32"/>
                  </a:lnTo>
                  <a:lnTo>
                    <a:pt x="407" y="36"/>
                  </a:lnTo>
                  <a:lnTo>
                    <a:pt x="427" y="44"/>
                  </a:lnTo>
                  <a:lnTo>
                    <a:pt x="445" y="52"/>
                  </a:lnTo>
                  <a:lnTo>
                    <a:pt x="463" y="60"/>
                  </a:lnTo>
                  <a:lnTo>
                    <a:pt x="481" y="71"/>
                  </a:lnTo>
                  <a:lnTo>
                    <a:pt x="497" y="81"/>
                  </a:lnTo>
                  <a:lnTo>
                    <a:pt x="513" y="95"/>
                  </a:lnTo>
                  <a:lnTo>
                    <a:pt x="527" y="107"/>
                  </a:lnTo>
                  <a:lnTo>
                    <a:pt x="527" y="107"/>
                  </a:lnTo>
                  <a:close/>
                  <a:moveTo>
                    <a:pt x="329" y="32"/>
                  </a:moveTo>
                  <a:lnTo>
                    <a:pt x="329" y="32"/>
                  </a:lnTo>
                  <a:lnTo>
                    <a:pt x="347" y="36"/>
                  </a:lnTo>
                  <a:lnTo>
                    <a:pt x="367" y="44"/>
                  </a:lnTo>
                  <a:lnTo>
                    <a:pt x="383" y="54"/>
                  </a:lnTo>
                  <a:lnTo>
                    <a:pt x="399" y="69"/>
                  </a:lnTo>
                  <a:lnTo>
                    <a:pt x="415" y="87"/>
                  </a:lnTo>
                  <a:lnTo>
                    <a:pt x="429" y="107"/>
                  </a:lnTo>
                  <a:lnTo>
                    <a:pt x="441" y="131"/>
                  </a:lnTo>
                  <a:lnTo>
                    <a:pt x="453" y="155"/>
                  </a:lnTo>
                  <a:lnTo>
                    <a:pt x="453" y="155"/>
                  </a:lnTo>
                  <a:lnTo>
                    <a:pt x="425" y="167"/>
                  </a:lnTo>
                  <a:lnTo>
                    <a:pt x="393" y="175"/>
                  </a:lnTo>
                  <a:lnTo>
                    <a:pt x="361" y="179"/>
                  </a:lnTo>
                  <a:lnTo>
                    <a:pt x="329" y="183"/>
                  </a:lnTo>
                  <a:lnTo>
                    <a:pt x="329" y="32"/>
                  </a:lnTo>
                  <a:close/>
                  <a:moveTo>
                    <a:pt x="329" y="205"/>
                  </a:moveTo>
                  <a:lnTo>
                    <a:pt x="329" y="205"/>
                  </a:lnTo>
                  <a:lnTo>
                    <a:pt x="363" y="203"/>
                  </a:lnTo>
                  <a:lnTo>
                    <a:pt x="397" y="197"/>
                  </a:lnTo>
                  <a:lnTo>
                    <a:pt x="429" y="189"/>
                  </a:lnTo>
                  <a:lnTo>
                    <a:pt x="461" y="177"/>
                  </a:lnTo>
                  <a:lnTo>
                    <a:pt x="461" y="177"/>
                  </a:lnTo>
                  <a:lnTo>
                    <a:pt x="469" y="207"/>
                  </a:lnTo>
                  <a:lnTo>
                    <a:pt x="475" y="241"/>
                  </a:lnTo>
                  <a:lnTo>
                    <a:pt x="481" y="275"/>
                  </a:lnTo>
                  <a:lnTo>
                    <a:pt x="483" y="311"/>
                  </a:lnTo>
                  <a:lnTo>
                    <a:pt x="329" y="311"/>
                  </a:lnTo>
                  <a:lnTo>
                    <a:pt x="329" y="205"/>
                  </a:lnTo>
                  <a:close/>
                  <a:moveTo>
                    <a:pt x="248" y="32"/>
                  </a:moveTo>
                  <a:lnTo>
                    <a:pt x="248" y="32"/>
                  </a:lnTo>
                  <a:lnTo>
                    <a:pt x="236" y="40"/>
                  </a:lnTo>
                  <a:lnTo>
                    <a:pt x="222" y="52"/>
                  </a:lnTo>
                  <a:lnTo>
                    <a:pt x="212" y="65"/>
                  </a:lnTo>
                  <a:lnTo>
                    <a:pt x="200" y="79"/>
                  </a:lnTo>
                  <a:lnTo>
                    <a:pt x="190" y="93"/>
                  </a:lnTo>
                  <a:lnTo>
                    <a:pt x="180" y="111"/>
                  </a:lnTo>
                  <a:lnTo>
                    <a:pt x="162" y="147"/>
                  </a:lnTo>
                  <a:lnTo>
                    <a:pt x="162" y="147"/>
                  </a:lnTo>
                  <a:lnTo>
                    <a:pt x="134" y="131"/>
                  </a:lnTo>
                  <a:lnTo>
                    <a:pt x="120" y="121"/>
                  </a:lnTo>
                  <a:lnTo>
                    <a:pt x="108" y="109"/>
                  </a:lnTo>
                  <a:lnTo>
                    <a:pt x="108" y="109"/>
                  </a:lnTo>
                  <a:lnTo>
                    <a:pt x="122" y="95"/>
                  </a:lnTo>
                  <a:lnTo>
                    <a:pt x="138" y="83"/>
                  </a:lnTo>
                  <a:lnTo>
                    <a:pt x="154" y="71"/>
                  </a:lnTo>
                  <a:lnTo>
                    <a:pt x="172" y="61"/>
                  </a:lnTo>
                  <a:lnTo>
                    <a:pt x="190" y="52"/>
                  </a:lnTo>
                  <a:lnTo>
                    <a:pt x="208" y="44"/>
                  </a:lnTo>
                  <a:lnTo>
                    <a:pt x="228" y="36"/>
                  </a:lnTo>
                  <a:lnTo>
                    <a:pt x="248" y="32"/>
                  </a:lnTo>
                  <a:lnTo>
                    <a:pt x="248" y="32"/>
                  </a:lnTo>
                  <a:close/>
                  <a:moveTo>
                    <a:pt x="92" y="127"/>
                  </a:moveTo>
                  <a:lnTo>
                    <a:pt x="92" y="127"/>
                  </a:lnTo>
                  <a:lnTo>
                    <a:pt x="106" y="139"/>
                  </a:lnTo>
                  <a:lnTo>
                    <a:pt x="122" y="149"/>
                  </a:lnTo>
                  <a:lnTo>
                    <a:pt x="138" y="159"/>
                  </a:lnTo>
                  <a:lnTo>
                    <a:pt x="154" y="169"/>
                  </a:lnTo>
                  <a:lnTo>
                    <a:pt x="154" y="169"/>
                  </a:lnTo>
                  <a:lnTo>
                    <a:pt x="146" y="201"/>
                  </a:lnTo>
                  <a:lnTo>
                    <a:pt x="138" y="237"/>
                  </a:lnTo>
                  <a:lnTo>
                    <a:pt x="134" y="273"/>
                  </a:lnTo>
                  <a:lnTo>
                    <a:pt x="132" y="311"/>
                  </a:lnTo>
                  <a:lnTo>
                    <a:pt x="22" y="311"/>
                  </a:lnTo>
                  <a:lnTo>
                    <a:pt x="22" y="311"/>
                  </a:lnTo>
                  <a:lnTo>
                    <a:pt x="24" y="285"/>
                  </a:lnTo>
                  <a:lnTo>
                    <a:pt x="28" y="259"/>
                  </a:lnTo>
                  <a:lnTo>
                    <a:pt x="34" y="235"/>
                  </a:lnTo>
                  <a:lnTo>
                    <a:pt x="42" y="211"/>
                  </a:lnTo>
                  <a:lnTo>
                    <a:pt x="52" y="189"/>
                  </a:lnTo>
                  <a:lnTo>
                    <a:pt x="64" y="167"/>
                  </a:lnTo>
                  <a:lnTo>
                    <a:pt x="78" y="145"/>
                  </a:lnTo>
                  <a:lnTo>
                    <a:pt x="92" y="127"/>
                  </a:lnTo>
                  <a:lnTo>
                    <a:pt x="92" y="127"/>
                  </a:lnTo>
                  <a:close/>
                  <a:moveTo>
                    <a:pt x="22" y="333"/>
                  </a:moveTo>
                  <a:lnTo>
                    <a:pt x="132" y="333"/>
                  </a:lnTo>
                  <a:lnTo>
                    <a:pt x="132" y="333"/>
                  </a:lnTo>
                  <a:lnTo>
                    <a:pt x="134" y="371"/>
                  </a:lnTo>
                  <a:lnTo>
                    <a:pt x="138" y="407"/>
                  </a:lnTo>
                  <a:lnTo>
                    <a:pt x="146" y="443"/>
                  </a:lnTo>
                  <a:lnTo>
                    <a:pt x="154" y="475"/>
                  </a:lnTo>
                  <a:lnTo>
                    <a:pt x="154" y="475"/>
                  </a:lnTo>
                  <a:lnTo>
                    <a:pt x="124" y="493"/>
                  </a:lnTo>
                  <a:lnTo>
                    <a:pt x="110" y="503"/>
                  </a:lnTo>
                  <a:lnTo>
                    <a:pt x="96" y="515"/>
                  </a:lnTo>
                  <a:lnTo>
                    <a:pt x="96" y="515"/>
                  </a:lnTo>
                  <a:lnTo>
                    <a:pt x="80" y="495"/>
                  </a:lnTo>
                  <a:lnTo>
                    <a:pt x="68" y="475"/>
                  </a:lnTo>
                  <a:lnTo>
                    <a:pt x="54" y="453"/>
                  </a:lnTo>
                  <a:lnTo>
                    <a:pt x="44" y="431"/>
                  </a:lnTo>
                  <a:lnTo>
                    <a:pt x="36" y="409"/>
                  </a:lnTo>
                  <a:lnTo>
                    <a:pt x="30" y="385"/>
                  </a:lnTo>
                  <a:lnTo>
                    <a:pt x="24" y="359"/>
                  </a:lnTo>
                  <a:lnTo>
                    <a:pt x="22" y="333"/>
                  </a:lnTo>
                  <a:lnTo>
                    <a:pt x="22" y="333"/>
                  </a:lnTo>
                  <a:close/>
                  <a:moveTo>
                    <a:pt x="112" y="531"/>
                  </a:moveTo>
                  <a:lnTo>
                    <a:pt x="112" y="531"/>
                  </a:lnTo>
                  <a:lnTo>
                    <a:pt x="136" y="513"/>
                  </a:lnTo>
                  <a:lnTo>
                    <a:pt x="162" y="497"/>
                  </a:lnTo>
                  <a:lnTo>
                    <a:pt x="162" y="497"/>
                  </a:lnTo>
                  <a:lnTo>
                    <a:pt x="178" y="529"/>
                  </a:lnTo>
                  <a:lnTo>
                    <a:pt x="194" y="557"/>
                  </a:lnTo>
                  <a:lnTo>
                    <a:pt x="212" y="581"/>
                  </a:lnTo>
                  <a:lnTo>
                    <a:pt x="232" y="603"/>
                  </a:lnTo>
                  <a:lnTo>
                    <a:pt x="232" y="603"/>
                  </a:lnTo>
                  <a:lnTo>
                    <a:pt x="198" y="589"/>
                  </a:lnTo>
                  <a:lnTo>
                    <a:pt x="168" y="573"/>
                  </a:lnTo>
                  <a:lnTo>
                    <a:pt x="138" y="553"/>
                  </a:lnTo>
                  <a:lnTo>
                    <a:pt x="112" y="531"/>
                  </a:lnTo>
                  <a:lnTo>
                    <a:pt x="112" y="531"/>
                  </a:lnTo>
                  <a:close/>
                  <a:moveTo>
                    <a:pt x="308" y="615"/>
                  </a:moveTo>
                  <a:lnTo>
                    <a:pt x="308" y="615"/>
                  </a:lnTo>
                  <a:lnTo>
                    <a:pt x="288" y="609"/>
                  </a:lnTo>
                  <a:lnTo>
                    <a:pt x="270" y="601"/>
                  </a:lnTo>
                  <a:lnTo>
                    <a:pt x="252" y="591"/>
                  </a:lnTo>
                  <a:lnTo>
                    <a:pt x="236" y="575"/>
                  </a:lnTo>
                  <a:lnTo>
                    <a:pt x="220" y="557"/>
                  </a:lnTo>
                  <a:lnTo>
                    <a:pt x="206" y="537"/>
                  </a:lnTo>
                  <a:lnTo>
                    <a:pt x="194" y="513"/>
                  </a:lnTo>
                  <a:lnTo>
                    <a:pt x="182" y="487"/>
                  </a:lnTo>
                  <a:lnTo>
                    <a:pt x="182" y="487"/>
                  </a:lnTo>
                  <a:lnTo>
                    <a:pt x="212" y="477"/>
                  </a:lnTo>
                  <a:lnTo>
                    <a:pt x="242" y="469"/>
                  </a:lnTo>
                  <a:lnTo>
                    <a:pt x="274" y="463"/>
                  </a:lnTo>
                  <a:lnTo>
                    <a:pt x="308" y="461"/>
                  </a:lnTo>
                  <a:lnTo>
                    <a:pt x="308" y="615"/>
                  </a:lnTo>
                  <a:close/>
                  <a:moveTo>
                    <a:pt x="308" y="439"/>
                  </a:moveTo>
                  <a:lnTo>
                    <a:pt x="308" y="439"/>
                  </a:lnTo>
                  <a:lnTo>
                    <a:pt x="272" y="441"/>
                  </a:lnTo>
                  <a:lnTo>
                    <a:pt x="238" y="447"/>
                  </a:lnTo>
                  <a:lnTo>
                    <a:pt x="206" y="455"/>
                  </a:lnTo>
                  <a:lnTo>
                    <a:pt x="176" y="465"/>
                  </a:lnTo>
                  <a:lnTo>
                    <a:pt x="176" y="465"/>
                  </a:lnTo>
                  <a:lnTo>
                    <a:pt x="166" y="435"/>
                  </a:lnTo>
                  <a:lnTo>
                    <a:pt x="160" y="403"/>
                  </a:lnTo>
                  <a:lnTo>
                    <a:pt x="156" y="369"/>
                  </a:lnTo>
                  <a:lnTo>
                    <a:pt x="154" y="333"/>
                  </a:lnTo>
                  <a:lnTo>
                    <a:pt x="308" y="333"/>
                  </a:lnTo>
                  <a:lnTo>
                    <a:pt x="308" y="439"/>
                  </a:lnTo>
                  <a:close/>
                  <a:moveTo>
                    <a:pt x="308" y="311"/>
                  </a:moveTo>
                  <a:lnTo>
                    <a:pt x="154" y="311"/>
                  </a:lnTo>
                  <a:lnTo>
                    <a:pt x="154" y="311"/>
                  </a:lnTo>
                  <a:lnTo>
                    <a:pt x="156" y="275"/>
                  </a:lnTo>
                  <a:lnTo>
                    <a:pt x="160" y="241"/>
                  </a:lnTo>
                  <a:lnTo>
                    <a:pt x="166" y="209"/>
                  </a:lnTo>
                  <a:lnTo>
                    <a:pt x="176" y="179"/>
                  </a:lnTo>
                  <a:lnTo>
                    <a:pt x="176" y="179"/>
                  </a:lnTo>
                  <a:lnTo>
                    <a:pt x="206" y="189"/>
                  </a:lnTo>
                  <a:lnTo>
                    <a:pt x="238" y="197"/>
                  </a:lnTo>
                  <a:lnTo>
                    <a:pt x="272" y="203"/>
                  </a:lnTo>
                  <a:lnTo>
                    <a:pt x="308" y="205"/>
                  </a:lnTo>
                  <a:lnTo>
                    <a:pt x="308" y="311"/>
                  </a:lnTo>
                  <a:close/>
                  <a:moveTo>
                    <a:pt x="308" y="183"/>
                  </a:moveTo>
                  <a:lnTo>
                    <a:pt x="308" y="183"/>
                  </a:lnTo>
                  <a:lnTo>
                    <a:pt x="274" y="181"/>
                  </a:lnTo>
                  <a:lnTo>
                    <a:pt x="242" y="175"/>
                  </a:lnTo>
                  <a:lnTo>
                    <a:pt x="212" y="167"/>
                  </a:lnTo>
                  <a:lnTo>
                    <a:pt x="182" y="157"/>
                  </a:lnTo>
                  <a:lnTo>
                    <a:pt x="182" y="157"/>
                  </a:lnTo>
                  <a:lnTo>
                    <a:pt x="194" y="131"/>
                  </a:lnTo>
                  <a:lnTo>
                    <a:pt x="206" y="107"/>
                  </a:lnTo>
                  <a:lnTo>
                    <a:pt x="220" y="87"/>
                  </a:lnTo>
                  <a:lnTo>
                    <a:pt x="236" y="69"/>
                  </a:lnTo>
                  <a:lnTo>
                    <a:pt x="252" y="56"/>
                  </a:lnTo>
                  <a:lnTo>
                    <a:pt x="270" y="44"/>
                  </a:lnTo>
                  <a:lnTo>
                    <a:pt x="288" y="36"/>
                  </a:lnTo>
                  <a:lnTo>
                    <a:pt x="308" y="32"/>
                  </a:lnTo>
                  <a:lnTo>
                    <a:pt x="308" y="183"/>
                  </a:lnTo>
                  <a:close/>
                  <a:moveTo>
                    <a:pt x="329" y="615"/>
                  </a:moveTo>
                  <a:lnTo>
                    <a:pt x="329" y="461"/>
                  </a:lnTo>
                  <a:lnTo>
                    <a:pt x="329" y="461"/>
                  </a:lnTo>
                  <a:lnTo>
                    <a:pt x="361" y="465"/>
                  </a:lnTo>
                  <a:lnTo>
                    <a:pt x="393" y="469"/>
                  </a:lnTo>
                  <a:lnTo>
                    <a:pt x="425" y="479"/>
                  </a:lnTo>
                  <a:lnTo>
                    <a:pt x="453" y="489"/>
                  </a:lnTo>
                  <a:lnTo>
                    <a:pt x="453" y="489"/>
                  </a:lnTo>
                  <a:lnTo>
                    <a:pt x="441" y="515"/>
                  </a:lnTo>
                  <a:lnTo>
                    <a:pt x="429" y="537"/>
                  </a:lnTo>
                  <a:lnTo>
                    <a:pt x="415" y="557"/>
                  </a:lnTo>
                  <a:lnTo>
                    <a:pt x="399" y="575"/>
                  </a:lnTo>
                  <a:lnTo>
                    <a:pt x="383" y="591"/>
                  </a:lnTo>
                  <a:lnTo>
                    <a:pt x="367" y="601"/>
                  </a:lnTo>
                  <a:lnTo>
                    <a:pt x="347" y="609"/>
                  </a:lnTo>
                  <a:lnTo>
                    <a:pt x="329" y="615"/>
                  </a:lnTo>
                  <a:lnTo>
                    <a:pt x="329" y="615"/>
                  </a:lnTo>
                  <a:close/>
                  <a:moveTo>
                    <a:pt x="403" y="603"/>
                  </a:moveTo>
                  <a:lnTo>
                    <a:pt x="403" y="603"/>
                  </a:lnTo>
                  <a:lnTo>
                    <a:pt x="423" y="581"/>
                  </a:lnTo>
                  <a:lnTo>
                    <a:pt x="443" y="557"/>
                  </a:lnTo>
                  <a:lnTo>
                    <a:pt x="459" y="529"/>
                  </a:lnTo>
                  <a:lnTo>
                    <a:pt x="473" y="499"/>
                  </a:lnTo>
                  <a:lnTo>
                    <a:pt x="473" y="499"/>
                  </a:lnTo>
                  <a:lnTo>
                    <a:pt x="499" y="515"/>
                  </a:lnTo>
                  <a:lnTo>
                    <a:pt x="523" y="533"/>
                  </a:lnTo>
                  <a:lnTo>
                    <a:pt x="523" y="533"/>
                  </a:lnTo>
                  <a:lnTo>
                    <a:pt x="497" y="555"/>
                  </a:lnTo>
                  <a:lnTo>
                    <a:pt x="467" y="575"/>
                  </a:lnTo>
                  <a:lnTo>
                    <a:pt x="437" y="589"/>
                  </a:lnTo>
                  <a:lnTo>
                    <a:pt x="403" y="603"/>
                  </a:lnTo>
                  <a:lnTo>
                    <a:pt x="403" y="603"/>
                  </a:lnTo>
                  <a:close/>
                </a:path>
              </a:pathLst>
            </a:custGeom>
            <a:solidFill>
              <a:srgbClr val="003583"/>
            </a:solidFill>
            <a:ln w="9525">
              <a:noFill/>
              <a:round/>
              <a:headEnd/>
              <a:tailEnd/>
            </a:ln>
          </p:spPr>
          <p:txBody>
            <a:bodyPr vert="horz" wrap="square" lIns="91440" tIns="45720" rIns="91440" bIns="45720" numCol="1" anchor="t" anchorCtr="0" compatLnSpc="1">
              <a:prstTxWarp prst="textNoShape">
                <a:avLst/>
              </a:prstTxWarp>
            </a:bodyPr>
            <a:lstStyle/>
            <a:p>
              <a:endParaRPr lang="fi-FI"/>
            </a:p>
          </p:txBody>
        </p:sp>
      </p:grpSp>
      <p:pic>
        <p:nvPicPr>
          <p:cNvPr id="22" name="Kuva 21">
            <a:extLst>
              <a:ext uri="{FF2B5EF4-FFF2-40B4-BE49-F238E27FC236}">
                <a16:creationId xmlns:a16="http://schemas.microsoft.com/office/drawing/2014/main" id="{0A385EE0-C0D0-4058-851E-B6B55FBDAB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6476" y="410723"/>
            <a:ext cx="5179421" cy="1724457"/>
          </a:xfrm>
          <a:prstGeom prst="rect">
            <a:avLst/>
          </a:prstGeom>
        </p:spPr>
      </p:pic>
      <p:sp>
        <p:nvSpPr>
          <p:cNvPr id="2" name="Tekstiruutu 1">
            <a:extLst>
              <a:ext uri="{FF2B5EF4-FFF2-40B4-BE49-F238E27FC236}">
                <a16:creationId xmlns:a16="http://schemas.microsoft.com/office/drawing/2014/main" id="{54E1D519-9F68-405E-973F-264312746164}"/>
              </a:ext>
            </a:extLst>
          </p:cNvPr>
          <p:cNvSpPr txBox="1"/>
          <p:nvPr/>
        </p:nvSpPr>
        <p:spPr>
          <a:xfrm>
            <a:off x="1943549" y="5683762"/>
            <a:ext cx="77896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TEM, </a:t>
            </a:r>
            <a:r>
              <a:rPr lang="en-US" dirty="0" err="1"/>
              <a:t>Kysymyksiä</a:t>
            </a:r>
            <a:r>
              <a:rPr lang="en-US" dirty="0"/>
              <a:t> ja </a:t>
            </a:r>
            <a:r>
              <a:rPr lang="en-US" dirty="0" err="1"/>
              <a:t>vastauksia</a:t>
            </a:r>
            <a:r>
              <a:rPr lang="en-US" dirty="0"/>
              <a:t> </a:t>
            </a:r>
            <a:r>
              <a:rPr lang="en-US" dirty="0" err="1"/>
              <a:t>ravintoloiden</a:t>
            </a:r>
            <a:r>
              <a:rPr lang="en-US" dirty="0"/>
              <a:t> </a:t>
            </a:r>
            <a:r>
              <a:rPr lang="en-US" dirty="0" err="1"/>
              <a:t>sulkemisesta</a:t>
            </a:r>
            <a:r>
              <a:rPr lang="en-US" dirty="0"/>
              <a:t> </a:t>
            </a:r>
          </a:p>
          <a:p>
            <a:r>
              <a:rPr lang="en-US" dirty="0">
                <a:ea typeface="+mn-lt"/>
                <a:cs typeface="+mn-lt"/>
                <a:hlinkClick r:id="rId4"/>
              </a:rPr>
              <a:t>https://tem.fi/kysymyksia-ja-vastauksia-ravintoloiden-sulkemisesta</a:t>
            </a:r>
            <a:endParaRPr lang="en-US">
              <a:ea typeface="+mn-lt"/>
              <a:cs typeface="+mn-lt"/>
            </a:endParaRPr>
          </a:p>
        </p:txBody>
      </p:sp>
    </p:spTree>
    <p:extLst>
      <p:ext uri="{BB962C8B-B14F-4D97-AF65-F5344CB8AC3E}">
        <p14:creationId xmlns:p14="http://schemas.microsoft.com/office/powerpoint/2010/main" val="139647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Miksi?</a:t>
            </a:r>
          </a:p>
        </p:txBody>
      </p:sp>
      <p:sp>
        <p:nvSpPr>
          <p:cNvPr id="3" name="Sisällön paikkamerkki 2"/>
          <p:cNvSpPr>
            <a:spLocks noGrp="1"/>
          </p:cNvSpPr>
          <p:nvPr>
            <p:ph idx="1"/>
          </p:nvPr>
        </p:nvSpPr>
        <p:spPr>
          <a:xfrm>
            <a:off x="838200" y="2328380"/>
            <a:ext cx="7703372" cy="3848581"/>
          </a:xfrm>
        </p:spPr>
        <p:txBody>
          <a:bodyPr vert="horz" lIns="91440" tIns="45720" rIns="91440" bIns="45720" rtlCol="0" anchor="t">
            <a:noAutofit/>
          </a:bodyPr>
          <a:lstStyle/>
          <a:p>
            <a:pPr>
              <a:spcAft>
                <a:spcPts val="1200"/>
              </a:spcAft>
            </a:pPr>
            <a:r>
              <a:rPr lang="fi-FI"/>
              <a:t>Ravitsemisliiketoimintaa rajoitettiin lainsäädännöllä voimakkaasti koronaviruksen leviämisen ehkäisemiseksi 4.4. – 31.5.2020 väliseksi ajaksi.</a:t>
            </a:r>
          </a:p>
          <a:p>
            <a:pPr>
              <a:spcAft>
                <a:spcPts val="1200"/>
              </a:spcAft>
            </a:pPr>
            <a:r>
              <a:rPr lang="fi-FI"/>
              <a:t>Eduskunta edellytti rajoitukset hyväksyessään kohtuullisten kustannusten kompensointia ja toimia, joilla lievennetään rajoitusten vaikutuksia. </a:t>
            </a:r>
          </a:p>
        </p:txBody>
      </p:sp>
      <p:sp>
        <p:nvSpPr>
          <p:cNvPr id="4" name="Suorakulmio 3">
            <a:extLst>
              <a:ext uri="{FF2B5EF4-FFF2-40B4-BE49-F238E27FC236}">
                <a16:creationId xmlns:a16="http://schemas.microsoft.com/office/drawing/2014/main" id="{6A15FB89-1A8A-487D-9262-56B53F7EBEC2}"/>
              </a:ext>
            </a:extLst>
          </p:cNvPr>
          <p:cNvSpPr/>
          <p:nvPr/>
        </p:nvSpPr>
        <p:spPr>
          <a:xfrm>
            <a:off x="8086811" y="6332854"/>
            <a:ext cx="2604431" cy="369332"/>
          </a:xfrm>
          <a:prstGeom prst="rect">
            <a:avLst/>
          </a:prstGeom>
        </p:spPr>
        <p:txBody>
          <a:bodyPr wrap="none">
            <a:spAutoFit/>
          </a:bodyPr>
          <a:lstStyle/>
          <a:p>
            <a:r>
              <a:rPr lang="fi-FI" b="1" dirty="0">
                <a:solidFill>
                  <a:srgbClr val="00297F"/>
                </a:solidFill>
              </a:rPr>
              <a:t>#ravintolat #ravintolatuki</a:t>
            </a:r>
          </a:p>
        </p:txBody>
      </p:sp>
    </p:spTree>
    <p:extLst>
      <p:ext uri="{BB962C8B-B14F-4D97-AF65-F5344CB8AC3E}">
        <p14:creationId xmlns:p14="http://schemas.microsoft.com/office/powerpoint/2010/main" val="271187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26CB6AAD-D479-49F1-B5FC-D87291A9CB59}"/>
              </a:ext>
            </a:extLst>
          </p:cNvPr>
          <p:cNvSpPr>
            <a:spLocks noGrp="1"/>
          </p:cNvSpPr>
          <p:nvPr>
            <p:ph type="title"/>
          </p:nvPr>
        </p:nvSpPr>
        <p:spPr>
          <a:xfrm>
            <a:off x="743518" y="1196103"/>
            <a:ext cx="8645508" cy="830714"/>
          </a:xfrm>
        </p:spPr>
        <p:txBody>
          <a:bodyPr/>
          <a:lstStyle/>
          <a:p>
            <a:r>
              <a:rPr lang="fi-FI" dirty="0"/>
              <a:t>Millaisia</a:t>
            </a:r>
            <a:r>
              <a:rPr lang="fi-FI" baseline="0" dirty="0"/>
              <a:t> kompensaatioita?</a:t>
            </a:r>
            <a:endParaRPr lang="fi-FI" dirty="0"/>
          </a:p>
        </p:txBody>
      </p:sp>
      <p:sp>
        <p:nvSpPr>
          <p:cNvPr id="5" name="Sisällön paikkamerkki 2">
            <a:extLst>
              <a:ext uri="{FF2B5EF4-FFF2-40B4-BE49-F238E27FC236}">
                <a16:creationId xmlns:a16="http://schemas.microsoft.com/office/drawing/2014/main" id="{87D147E9-F04A-40DD-AF63-272C2D5D1D01}"/>
              </a:ext>
            </a:extLst>
          </p:cNvPr>
          <p:cNvSpPr txBox="1">
            <a:spLocks/>
          </p:cNvSpPr>
          <p:nvPr/>
        </p:nvSpPr>
        <p:spPr>
          <a:xfrm>
            <a:off x="678222" y="1909673"/>
            <a:ext cx="5292594" cy="3827808"/>
          </a:xfrm>
          <a:prstGeom prst="rect">
            <a:avLst/>
          </a:prstGeom>
          <a:solidFill>
            <a:srgbClr val="FFFFFF"/>
          </a:solidFill>
          <a:ln>
            <a:solidFill>
              <a:srgbClr val="003883"/>
            </a:solidFill>
          </a:ln>
        </p:spPr>
        <p:txBody>
          <a:bodyPr vert="horz" lIns="144000" tIns="10800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883"/>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88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883"/>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883"/>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fi-FI" sz="1800" dirty="0"/>
              <a:t>Kohtuullinen hyvitys niistä kustannuksista, jotka ovat aiheutuneet rajoitusvelvoitteen aikana. </a:t>
            </a:r>
          </a:p>
          <a:p>
            <a:pPr>
              <a:spcAft>
                <a:spcPts val="1200"/>
              </a:spcAft>
            </a:pPr>
            <a:r>
              <a:rPr lang="fi-FI" sz="1800" dirty="0"/>
              <a:t>Kompensaatio myönnetään tilavuokrista, </a:t>
            </a:r>
            <a:br>
              <a:rPr lang="fi-FI" sz="1800" dirty="0"/>
            </a:br>
            <a:r>
              <a:rPr lang="fi-FI" sz="1800" dirty="0" err="1"/>
              <a:t>lvis</a:t>
            </a:r>
            <a:r>
              <a:rPr lang="fi-FI" sz="1800" dirty="0"/>
              <a:t>-maksuista ja muista samankaltaisista joustamattomista juoksevista menoista aiheutuneesta rasitteesta, ei kuitenkaan ainehankintojen tai palkkojen kustannuksista eikä investoinneista.  </a:t>
            </a:r>
            <a:endParaRPr lang="fi-FI" sz="1800" dirty="0">
              <a:cs typeface="Calibri"/>
            </a:endParaRPr>
          </a:p>
          <a:p>
            <a:pPr>
              <a:spcAft>
                <a:spcPts val="1200"/>
              </a:spcAft>
            </a:pPr>
            <a:r>
              <a:rPr lang="fi-FI" sz="1800" dirty="0"/>
              <a:t>Hyvitys suhteutetaan siihen muutokseen, mikä yrityksen myynnille </a:t>
            </a:r>
            <a:r>
              <a:rPr lang="fi-FI" sz="1800" dirty="0">
                <a:ea typeface="+mn-lt"/>
                <a:cs typeface="+mn-lt"/>
              </a:rPr>
              <a:t>aiheutui rajoitteen aikana</a:t>
            </a:r>
            <a:r>
              <a:rPr lang="fi-FI" sz="1800" dirty="0"/>
              <a:t>. </a:t>
            </a:r>
            <a:br>
              <a:rPr lang="fi-FI" sz="2000" dirty="0">
                <a:cs typeface="Calibri"/>
              </a:rPr>
            </a:br>
            <a:br>
              <a:rPr lang="fi-FI" sz="2200" b="1" dirty="0">
                <a:cs typeface="Arial"/>
              </a:rPr>
            </a:br>
            <a:r>
              <a:rPr lang="fi-FI" sz="2400" dirty="0">
                <a:solidFill>
                  <a:srgbClr val="4460A5"/>
                </a:solidFill>
                <a:sym typeface="Wingdings 3" panose="05040102010807070707" pitchFamily="18" charset="2"/>
              </a:rPr>
              <a:t></a:t>
            </a:r>
            <a:r>
              <a:rPr lang="fi-FI" sz="2200" b="1" dirty="0">
                <a:solidFill>
                  <a:srgbClr val="4460A5"/>
                </a:solidFill>
                <a:cs typeface="Arial"/>
              </a:rPr>
              <a:t> Hyvitys toiminnan rajoittamisesta</a:t>
            </a:r>
            <a:endParaRPr lang="fi-FI" sz="2000" dirty="0">
              <a:solidFill>
                <a:srgbClr val="000000"/>
              </a:solidFill>
              <a:cs typeface="Calibri"/>
            </a:endParaRPr>
          </a:p>
        </p:txBody>
      </p:sp>
      <p:sp>
        <p:nvSpPr>
          <p:cNvPr id="6" name="Sisällön paikkamerkki 2">
            <a:extLst>
              <a:ext uri="{FF2B5EF4-FFF2-40B4-BE49-F238E27FC236}">
                <a16:creationId xmlns:a16="http://schemas.microsoft.com/office/drawing/2014/main" id="{84FE8FA5-BA90-45B7-B3EB-1E53AD65BF96}"/>
              </a:ext>
            </a:extLst>
          </p:cNvPr>
          <p:cNvSpPr txBox="1">
            <a:spLocks/>
          </p:cNvSpPr>
          <p:nvPr/>
        </p:nvSpPr>
        <p:spPr>
          <a:xfrm>
            <a:off x="6221185" y="1909673"/>
            <a:ext cx="5370608" cy="3827808"/>
          </a:xfrm>
          <a:prstGeom prst="rect">
            <a:avLst/>
          </a:prstGeom>
          <a:ln>
            <a:solidFill>
              <a:srgbClr val="003883"/>
            </a:solidFill>
          </a:ln>
        </p:spPr>
        <p:txBody>
          <a:bodyPr vert="horz" lIns="144000" tIns="10800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883"/>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88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883"/>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883"/>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200"/>
              </a:spcAft>
            </a:pPr>
            <a:r>
              <a:rPr lang="fi-FI" sz="1800" dirty="0"/>
              <a:t>Tukea valmiuteen ja kykyyn työllistää työntekijöitä koronaepidemiaa edeltänyttä tilannetta vastaavalle tasolle toiminnan käynnistyessä rajoitusajan jälkeen.</a:t>
            </a:r>
          </a:p>
          <a:p>
            <a:pPr>
              <a:lnSpc>
                <a:spcPct val="100000"/>
              </a:lnSpc>
              <a:spcAft>
                <a:spcPts val="1200"/>
              </a:spcAft>
            </a:pPr>
            <a:r>
              <a:rPr lang="fi-FI" sz="1800" dirty="0"/>
              <a:t>Tukea voidaan kohdentaa myös henkilöstöpalvelu-yritysten kautta vuokratyönä tai alihankintana hankitun työn maksamiseen.</a:t>
            </a:r>
          </a:p>
          <a:p>
            <a:pPr>
              <a:lnSpc>
                <a:spcPct val="100000"/>
              </a:lnSpc>
              <a:spcAft>
                <a:spcPts val="1200"/>
              </a:spcAft>
            </a:pPr>
            <a:endParaRPr lang="fi-FI" sz="2200" b="1" dirty="0">
              <a:solidFill>
                <a:srgbClr val="4460A5"/>
              </a:solidFill>
              <a:cs typeface="Calibri"/>
            </a:endParaRPr>
          </a:p>
          <a:p>
            <a:pPr>
              <a:lnSpc>
                <a:spcPct val="100000"/>
              </a:lnSpc>
              <a:spcAft>
                <a:spcPts val="1200"/>
              </a:spcAft>
            </a:pPr>
            <a:br>
              <a:rPr lang="fi-FI" sz="2200" b="1" dirty="0">
                <a:solidFill>
                  <a:srgbClr val="4460A5"/>
                </a:solidFill>
              </a:rPr>
            </a:br>
            <a:r>
              <a:rPr lang="fi-FI" sz="2000" dirty="0">
                <a:solidFill>
                  <a:srgbClr val="4460A5"/>
                </a:solidFill>
                <a:sym typeface="Wingdings 3" panose="05040102010807070707" pitchFamily="18" charset="2"/>
              </a:rPr>
              <a:t></a:t>
            </a:r>
            <a:r>
              <a:rPr lang="fi-FI" sz="2200" b="1" dirty="0">
                <a:solidFill>
                  <a:srgbClr val="4460A5"/>
                </a:solidFill>
              </a:rPr>
              <a:t> Tukea uudelleentyöllistämiseen</a:t>
            </a:r>
            <a:endParaRPr lang="fi-FI" sz="2200" dirty="0">
              <a:cs typeface="Calibri"/>
            </a:endParaRPr>
          </a:p>
        </p:txBody>
      </p:sp>
      <p:sp>
        <p:nvSpPr>
          <p:cNvPr id="12" name="Suorakulmio 11">
            <a:extLst>
              <a:ext uri="{FF2B5EF4-FFF2-40B4-BE49-F238E27FC236}">
                <a16:creationId xmlns:a16="http://schemas.microsoft.com/office/drawing/2014/main" id="{F59DA653-578A-4C04-8DD0-FBE8E68469A9}"/>
              </a:ext>
            </a:extLst>
          </p:cNvPr>
          <p:cNvSpPr/>
          <p:nvPr/>
        </p:nvSpPr>
        <p:spPr>
          <a:xfrm>
            <a:off x="3137239" y="5947258"/>
            <a:ext cx="5917517" cy="369332"/>
          </a:xfrm>
          <a:prstGeom prst="rect">
            <a:avLst/>
          </a:prstGeom>
          <a:solidFill>
            <a:schemeClr val="bg1">
              <a:lumMod val="85000"/>
            </a:schemeClr>
          </a:solidFill>
        </p:spPr>
        <p:txBody>
          <a:bodyPr wrap="none" anchor="t">
            <a:spAutoFit/>
          </a:bodyPr>
          <a:lstStyle/>
          <a:p>
            <a:r>
              <a:rPr lang="fi-FI" dirty="0"/>
              <a:t>Yrityksen on mahdollisuus saada kumpaakin kompensaatiota.</a:t>
            </a:r>
          </a:p>
        </p:txBody>
      </p:sp>
      <p:sp>
        <p:nvSpPr>
          <p:cNvPr id="9" name="Suorakulmio 8">
            <a:extLst>
              <a:ext uri="{FF2B5EF4-FFF2-40B4-BE49-F238E27FC236}">
                <a16:creationId xmlns:a16="http://schemas.microsoft.com/office/drawing/2014/main" id="{B387672A-486C-4EB2-B6E1-B144D9EF3663}"/>
              </a:ext>
            </a:extLst>
          </p:cNvPr>
          <p:cNvSpPr/>
          <p:nvPr/>
        </p:nvSpPr>
        <p:spPr>
          <a:xfrm>
            <a:off x="8086811" y="6332854"/>
            <a:ext cx="2604431" cy="369332"/>
          </a:xfrm>
          <a:prstGeom prst="rect">
            <a:avLst/>
          </a:prstGeom>
        </p:spPr>
        <p:txBody>
          <a:bodyPr wrap="none">
            <a:spAutoFit/>
          </a:bodyPr>
          <a:lstStyle/>
          <a:p>
            <a:r>
              <a:rPr lang="fi-FI" b="1" dirty="0">
                <a:solidFill>
                  <a:srgbClr val="00297F"/>
                </a:solidFill>
              </a:rPr>
              <a:t>#ravintolat #ravintolatuki</a:t>
            </a:r>
          </a:p>
        </p:txBody>
      </p:sp>
    </p:spTree>
    <p:extLst>
      <p:ext uri="{BB962C8B-B14F-4D97-AF65-F5344CB8AC3E}">
        <p14:creationId xmlns:p14="http://schemas.microsoft.com/office/powerpoint/2010/main" val="1825751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1C540AB-A75B-4D77-936B-C51A5153F4D5}"/>
              </a:ext>
            </a:extLst>
          </p:cNvPr>
          <p:cNvSpPr>
            <a:spLocks noGrp="1"/>
          </p:cNvSpPr>
          <p:nvPr>
            <p:ph type="title"/>
          </p:nvPr>
        </p:nvSpPr>
        <p:spPr>
          <a:xfrm>
            <a:off x="551087" y="1366990"/>
            <a:ext cx="8645508" cy="830714"/>
          </a:xfrm>
        </p:spPr>
        <p:txBody>
          <a:bodyPr/>
          <a:lstStyle/>
          <a:p>
            <a:r>
              <a:rPr lang="fi-FI" dirty="0"/>
              <a:t>Kompensaatioiden piiriin</a:t>
            </a:r>
            <a:br>
              <a:rPr lang="fi-FI" dirty="0"/>
            </a:br>
            <a:r>
              <a:rPr lang="fi-FI" sz="6600" b="1" dirty="0"/>
              <a:t>eivät kuulu</a:t>
            </a:r>
            <a:endParaRPr lang="fi-FI" b="1" dirty="0"/>
          </a:p>
        </p:txBody>
      </p:sp>
      <p:sp>
        <p:nvSpPr>
          <p:cNvPr id="8" name="Sisällön paikkamerkki 2">
            <a:extLst>
              <a:ext uri="{FF2B5EF4-FFF2-40B4-BE49-F238E27FC236}">
                <a16:creationId xmlns:a16="http://schemas.microsoft.com/office/drawing/2014/main" id="{AD4EF8D8-5848-48A8-864F-A904F7B51F78}"/>
              </a:ext>
            </a:extLst>
          </p:cNvPr>
          <p:cNvSpPr>
            <a:spLocks noGrp="1"/>
          </p:cNvSpPr>
          <p:nvPr>
            <p:ph idx="4294967295"/>
          </p:nvPr>
        </p:nvSpPr>
        <p:spPr>
          <a:xfrm>
            <a:off x="600206" y="3135878"/>
            <a:ext cx="4273635" cy="2886669"/>
          </a:xfrm>
          <a:solidFill>
            <a:srgbClr val="FFFFFF"/>
          </a:solidFill>
          <a:ln>
            <a:solidFill>
              <a:srgbClr val="003883"/>
            </a:solidFill>
          </a:ln>
        </p:spPr>
        <p:txBody>
          <a:bodyPr vert="horz" lIns="108000" tIns="108000" rIns="91440" bIns="45720" rtlCol="0" anchor="t">
            <a:noAutofit/>
          </a:bodyPr>
          <a:lstStyle/>
          <a:p>
            <a:pPr marL="0" indent="0">
              <a:buNone/>
            </a:pPr>
            <a:r>
              <a:rPr lang="fi-FI" sz="2000" b="1" dirty="0">
                <a:solidFill>
                  <a:srgbClr val="4460A5"/>
                </a:solidFill>
                <a:cs typeface="Arial"/>
              </a:rPr>
              <a:t>Hyvitykseen toiminnan rajoittamisesta</a:t>
            </a:r>
            <a:endParaRPr lang="fi-FI"/>
          </a:p>
          <a:p>
            <a:pPr marL="251460" indent="-251460" fontAlgn="base">
              <a:buFont typeface="Arial" panose="020B0604020202020204" pitchFamily="34" charset="0"/>
              <a:buChar char="•"/>
            </a:pPr>
            <a:r>
              <a:rPr lang="fi-FI" sz="1800" dirty="0"/>
              <a:t>ne henkilöstöravintolat,  </a:t>
            </a:r>
            <a:br>
              <a:rPr lang="fi-FI" sz="1800" dirty="0"/>
            </a:br>
            <a:r>
              <a:rPr lang="fi-FI" sz="1800" dirty="0"/>
              <a:t>joiden toimintaa ei ole rajoitettu   </a:t>
            </a:r>
            <a:br>
              <a:rPr lang="fi-FI" sz="1800" dirty="0"/>
            </a:br>
            <a:r>
              <a:rPr lang="fi-FI" sz="1800" dirty="0"/>
              <a:t>eli palvelua on tarjottu pelkästään henkilöstölle tai rajoitetulle henkilöpiirille </a:t>
            </a:r>
            <a:endParaRPr lang="fi-FI" sz="1800" dirty="0">
              <a:cs typeface="Calibri" panose="020F0502020204030204"/>
            </a:endParaRPr>
          </a:p>
          <a:p>
            <a:pPr marL="251460" indent="-251460" fontAlgn="base">
              <a:buFont typeface="Arial" panose="020B0604020202020204" pitchFamily="34" charset="0"/>
              <a:buChar char="•"/>
            </a:pPr>
            <a:r>
              <a:rPr lang="fi-FI" sz="1800" dirty="0"/>
              <a:t>yritykset, jotka ovat konkurssissa </a:t>
            </a:r>
            <a:endParaRPr lang="fi-FI" sz="1800" dirty="0">
              <a:cs typeface="Calibri" panose="020F0502020204030204"/>
            </a:endParaRPr>
          </a:p>
        </p:txBody>
      </p:sp>
      <p:sp>
        <p:nvSpPr>
          <p:cNvPr id="9" name="Sisällön paikkamerkki 2">
            <a:extLst>
              <a:ext uri="{FF2B5EF4-FFF2-40B4-BE49-F238E27FC236}">
                <a16:creationId xmlns:a16="http://schemas.microsoft.com/office/drawing/2014/main" id="{E3F17D3E-BA92-40F6-B929-9D7B9E7389D2}"/>
              </a:ext>
            </a:extLst>
          </p:cNvPr>
          <p:cNvSpPr txBox="1">
            <a:spLocks/>
          </p:cNvSpPr>
          <p:nvPr/>
        </p:nvSpPr>
        <p:spPr>
          <a:xfrm>
            <a:off x="5126948" y="3135878"/>
            <a:ext cx="4010415" cy="2886668"/>
          </a:xfrm>
          <a:prstGeom prst="rect">
            <a:avLst/>
          </a:prstGeom>
          <a:ln>
            <a:solidFill>
              <a:srgbClr val="003883"/>
            </a:solidFill>
          </a:ln>
        </p:spPr>
        <p:txBody>
          <a:bodyPr vert="horz" lIns="108000" tIns="10800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883"/>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88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883"/>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883"/>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b="1" dirty="0">
                <a:solidFill>
                  <a:srgbClr val="4460A5"/>
                </a:solidFill>
              </a:rPr>
              <a:t>Uudelleentyöllistämisen tukeen</a:t>
            </a:r>
          </a:p>
          <a:p>
            <a:pPr marL="252000" indent="-252000" fontAlgn="base">
              <a:buFont typeface="Arial" panose="020B0604020202020204" pitchFamily="34" charset="0"/>
              <a:buChar char="•"/>
            </a:pPr>
            <a:r>
              <a:rPr lang="fi-FI" sz="1800" dirty="0">
                <a:ea typeface="+mn-lt"/>
                <a:cs typeface="+mn-lt"/>
              </a:rPr>
              <a:t>ne henkilöstöravintolat,  </a:t>
            </a:r>
            <a:br>
              <a:rPr lang="fi-FI" sz="1800" dirty="0">
                <a:ea typeface="+mn-lt"/>
                <a:cs typeface="+mn-lt"/>
              </a:rPr>
            </a:br>
            <a:r>
              <a:rPr lang="fi-FI" sz="1800" dirty="0">
                <a:ea typeface="+mn-lt"/>
                <a:cs typeface="+mn-lt"/>
              </a:rPr>
              <a:t>joiden toimintaa ei ole rajoitettu   </a:t>
            </a:r>
            <a:br>
              <a:rPr lang="fi-FI" sz="1800" dirty="0">
                <a:ea typeface="+mn-lt"/>
                <a:cs typeface="+mn-lt"/>
              </a:rPr>
            </a:br>
            <a:r>
              <a:rPr lang="fi-FI" sz="1800" dirty="0">
                <a:ea typeface="+mn-lt"/>
                <a:cs typeface="+mn-lt"/>
              </a:rPr>
              <a:t>eli palvelua on tarjottu pelkästään henkilöstölle tai rajoitetulle henkilöpiirille</a:t>
            </a:r>
            <a:endParaRPr lang="fi-FI" sz="1800" dirty="0">
              <a:cs typeface="Calibri"/>
            </a:endParaRPr>
          </a:p>
          <a:p>
            <a:pPr marL="252000" indent="-252000" fontAlgn="base">
              <a:buFont typeface="Arial" panose="020B0604020202020204" pitchFamily="34" charset="0"/>
              <a:buChar char="•"/>
            </a:pPr>
            <a:r>
              <a:rPr lang="fi-FI" sz="1800" dirty="0"/>
              <a:t>yritykset, jotka ovat olleet vaikeuksissa jo ennen 31.12.2019 </a:t>
            </a:r>
            <a:br>
              <a:rPr lang="fi-FI" sz="1800" dirty="0"/>
            </a:br>
            <a:r>
              <a:rPr lang="fi-FI" sz="1800" dirty="0"/>
              <a:t>eli ennen pandemian alkamista </a:t>
            </a:r>
            <a:endParaRPr lang="fi-FI" sz="1800" dirty="0">
              <a:cs typeface="Calibri"/>
            </a:endParaRPr>
          </a:p>
          <a:p>
            <a:pPr>
              <a:spcAft>
                <a:spcPts val="1200"/>
              </a:spcAft>
            </a:pPr>
            <a:endParaRPr lang="fi-FI" sz="1400" dirty="0">
              <a:cs typeface="Calibri"/>
            </a:endParaRPr>
          </a:p>
        </p:txBody>
      </p:sp>
      <p:sp>
        <p:nvSpPr>
          <p:cNvPr id="5" name="Suorakulmio 4">
            <a:extLst>
              <a:ext uri="{FF2B5EF4-FFF2-40B4-BE49-F238E27FC236}">
                <a16:creationId xmlns:a16="http://schemas.microsoft.com/office/drawing/2014/main" id="{FF686FD8-BC60-4954-A31A-343D21442D87}"/>
              </a:ext>
            </a:extLst>
          </p:cNvPr>
          <p:cNvSpPr/>
          <p:nvPr/>
        </p:nvSpPr>
        <p:spPr>
          <a:xfrm>
            <a:off x="8086811" y="6332854"/>
            <a:ext cx="2604431" cy="369332"/>
          </a:xfrm>
          <a:prstGeom prst="rect">
            <a:avLst/>
          </a:prstGeom>
        </p:spPr>
        <p:txBody>
          <a:bodyPr wrap="none">
            <a:spAutoFit/>
          </a:bodyPr>
          <a:lstStyle/>
          <a:p>
            <a:r>
              <a:rPr lang="fi-FI" b="1" dirty="0">
                <a:solidFill>
                  <a:srgbClr val="00297F"/>
                </a:solidFill>
              </a:rPr>
              <a:t>#ravintolat #ravintolatuki</a:t>
            </a:r>
          </a:p>
        </p:txBody>
      </p:sp>
    </p:spTree>
    <p:extLst>
      <p:ext uri="{BB962C8B-B14F-4D97-AF65-F5344CB8AC3E}">
        <p14:creationId xmlns:p14="http://schemas.microsoft.com/office/powerpoint/2010/main" val="36177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FBD83E-6043-4C27-9254-6DD8BF7553C6}"/>
              </a:ext>
            </a:extLst>
          </p:cNvPr>
          <p:cNvSpPr>
            <a:spLocks noGrp="1"/>
          </p:cNvSpPr>
          <p:nvPr>
            <p:ph type="title"/>
          </p:nvPr>
        </p:nvSpPr>
        <p:spPr>
          <a:xfrm>
            <a:off x="479385" y="1120519"/>
            <a:ext cx="5615517" cy="714298"/>
          </a:xfrm>
        </p:spPr>
        <p:txBody>
          <a:bodyPr/>
          <a:lstStyle/>
          <a:p>
            <a:r>
              <a:rPr lang="fi-FI" dirty="0"/>
              <a:t>Miten käytännössä?</a:t>
            </a:r>
          </a:p>
        </p:txBody>
      </p:sp>
      <p:sp>
        <p:nvSpPr>
          <p:cNvPr id="4" name="Sisällön paikkamerkki 2">
            <a:extLst>
              <a:ext uri="{FF2B5EF4-FFF2-40B4-BE49-F238E27FC236}">
                <a16:creationId xmlns:a16="http://schemas.microsoft.com/office/drawing/2014/main" id="{A0F3D81F-5F8E-4B5F-B5C9-C5B672B363A2}"/>
              </a:ext>
            </a:extLst>
          </p:cNvPr>
          <p:cNvSpPr>
            <a:spLocks noGrp="1"/>
          </p:cNvSpPr>
          <p:nvPr>
            <p:ph idx="4294967295"/>
          </p:nvPr>
        </p:nvSpPr>
        <p:spPr>
          <a:xfrm>
            <a:off x="600206" y="1958109"/>
            <a:ext cx="5495794" cy="4396510"/>
          </a:xfrm>
          <a:solidFill>
            <a:srgbClr val="FFFFFF"/>
          </a:solidFill>
          <a:ln>
            <a:solidFill>
              <a:srgbClr val="003883"/>
            </a:solidFill>
          </a:ln>
        </p:spPr>
        <p:txBody>
          <a:bodyPr vert="horz" lIns="144000" tIns="108000" rIns="91440" bIns="45720" rtlCol="0" anchor="t">
            <a:noAutofit/>
          </a:bodyPr>
          <a:lstStyle/>
          <a:p>
            <a:pPr>
              <a:spcAft>
                <a:spcPts val="600"/>
              </a:spcAft>
            </a:pPr>
            <a:r>
              <a:rPr lang="fi-FI" sz="2000" b="1" dirty="0">
                <a:solidFill>
                  <a:srgbClr val="4460A5"/>
                </a:solidFill>
                <a:cs typeface="Arial"/>
              </a:rPr>
              <a:t>Hyvitys toiminnan rajoittamisesta </a:t>
            </a:r>
          </a:p>
          <a:p>
            <a:pPr marL="287655" indent="-287655">
              <a:spcAft>
                <a:spcPts val="600"/>
              </a:spcAft>
              <a:buFont typeface="+mj-lt"/>
              <a:buAutoNum type="arabicParenR"/>
            </a:pPr>
            <a:r>
              <a:rPr lang="fi-FI" sz="1600" dirty="0">
                <a:cs typeface="Arial"/>
              </a:rPr>
              <a:t>Päätoimiset yritykset, joilla on verottajalle toimitettu 4/2020 alv-ilmoitus</a:t>
            </a:r>
            <a:br>
              <a:rPr lang="fi-FI" sz="1600" dirty="0">
                <a:cs typeface="Arial"/>
              </a:rPr>
            </a:br>
            <a:r>
              <a:rPr lang="fi-FI" sz="1600" b="1" dirty="0">
                <a:solidFill>
                  <a:srgbClr val="00297F"/>
                </a:solidFill>
                <a:sym typeface="Wingdings 3" panose="05040102010807070707" pitchFamily="18" charset="2"/>
              </a:rPr>
              <a:t></a:t>
            </a:r>
            <a:r>
              <a:rPr lang="fi-FI" sz="1600" dirty="0">
                <a:cs typeface="Arial"/>
              </a:rPr>
              <a:t> hyvitys maksetaan kahdessa erässä automaattisesti nk. joukkomaksatuksena verottajan tietoihin pohjautuen eikä vaadi yritykseltä mitään toimenpiteitä</a:t>
            </a:r>
            <a:r>
              <a:rPr lang="fi-FI" sz="1600" i="1" dirty="0">
                <a:cs typeface="Arial"/>
              </a:rPr>
              <a:t>.</a:t>
            </a:r>
          </a:p>
          <a:p>
            <a:pPr marL="287655" indent="-287655">
              <a:spcAft>
                <a:spcPts val="600"/>
              </a:spcAft>
              <a:buFont typeface="+mj-lt"/>
              <a:buAutoNum type="arabicParenR"/>
            </a:pPr>
            <a:r>
              <a:rPr lang="fi-FI" sz="1600" dirty="0">
                <a:cs typeface="Arial"/>
              </a:rPr>
              <a:t>Yritykset, joilla ei ole verottajalle toimitettua 4/2020</a:t>
            </a:r>
            <a:br>
              <a:rPr lang="fi-FI" sz="1600" dirty="0">
                <a:cs typeface="Arial"/>
              </a:rPr>
            </a:br>
            <a:r>
              <a:rPr lang="fi-FI" sz="1600" dirty="0">
                <a:cs typeface="Arial"/>
              </a:rPr>
              <a:t>alv-ilmoitusta, tai on yritys jolla on muu päätoimiala tai on henkilöstöravintola</a:t>
            </a:r>
            <a:br>
              <a:rPr lang="fi-FI" sz="1600" dirty="0">
                <a:cs typeface="Arial"/>
              </a:rPr>
            </a:br>
            <a:r>
              <a:rPr lang="fi-FI" sz="1600" b="1" dirty="0">
                <a:solidFill>
                  <a:srgbClr val="00297F"/>
                </a:solidFill>
                <a:sym typeface="Wingdings 3" panose="05040102010807070707" pitchFamily="18" charset="2"/>
              </a:rPr>
              <a:t></a:t>
            </a:r>
            <a:r>
              <a:rPr lang="fi-FI" sz="1600" i="1" dirty="0">
                <a:cs typeface="Arial"/>
              </a:rPr>
              <a:t> </a:t>
            </a:r>
            <a:r>
              <a:rPr lang="fi-FI" sz="1600" dirty="0">
                <a:cs typeface="Arial"/>
              </a:rPr>
              <a:t>hyvitys maksetaan yrityksen toimittamasta hakemuksesta. Hakemus on jätettävä viimeistään 31.8.2020.</a:t>
            </a:r>
          </a:p>
          <a:p>
            <a:pPr marL="0" indent="0">
              <a:spcAft>
                <a:spcPts val="600"/>
              </a:spcAft>
              <a:buNone/>
            </a:pPr>
            <a:r>
              <a:rPr lang="fi-FI" sz="1600" b="1" dirty="0">
                <a:solidFill>
                  <a:srgbClr val="F86402"/>
                </a:solidFill>
                <a:cs typeface="Calibri"/>
              </a:rPr>
              <a:t>!</a:t>
            </a:r>
            <a:r>
              <a:rPr lang="fi-FI" sz="1600" b="1" dirty="0">
                <a:solidFill>
                  <a:srgbClr val="F86402"/>
                </a:solidFill>
              </a:rPr>
              <a:t> </a:t>
            </a:r>
            <a:r>
              <a:rPr lang="fi-FI" sz="1600" b="1" dirty="0">
                <a:solidFill>
                  <a:srgbClr val="000000"/>
                </a:solidFill>
                <a:cs typeface="Calibri"/>
                <a:hlinkClick r:id="rId2"/>
              </a:rPr>
              <a:t>Voit tarkistaa Y-tunnukseen perustuvan verkkokyselyn</a:t>
            </a:r>
            <a:r>
              <a:rPr lang="fi-FI" sz="1600" b="1" dirty="0">
                <a:hlinkClick r:id="rId2"/>
              </a:rPr>
              <a:t> avulla kuuluuko yritys automaattiseen joukkomaksatukseen vai hakemusmenettelyyn.</a:t>
            </a:r>
            <a:r>
              <a:rPr lang="fi-FI" sz="1600" b="1" dirty="0"/>
              <a:t> </a:t>
            </a:r>
            <a:endParaRPr lang="fi-FI" sz="1600" dirty="0"/>
          </a:p>
        </p:txBody>
      </p:sp>
      <p:sp>
        <p:nvSpPr>
          <p:cNvPr id="5" name="Sisällön paikkamerkki 2">
            <a:extLst>
              <a:ext uri="{FF2B5EF4-FFF2-40B4-BE49-F238E27FC236}">
                <a16:creationId xmlns:a16="http://schemas.microsoft.com/office/drawing/2014/main" id="{0847E96F-640F-4C14-AD34-756B30B44A9C}"/>
              </a:ext>
            </a:extLst>
          </p:cNvPr>
          <p:cNvSpPr txBox="1">
            <a:spLocks/>
          </p:cNvSpPr>
          <p:nvPr/>
        </p:nvSpPr>
        <p:spPr>
          <a:xfrm>
            <a:off x="6360637" y="1958109"/>
            <a:ext cx="5370608" cy="4396510"/>
          </a:xfrm>
          <a:prstGeom prst="rect">
            <a:avLst/>
          </a:prstGeom>
          <a:ln>
            <a:solidFill>
              <a:srgbClr val="003883"/>
            </a:solidFill>
          </a:ln>
        </p:spPr>
        <p:txBody>
          <a:bodyPr vert="horz" lIns="144000" tIns="10800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3883"/>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388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3883"/>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3883"/>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fi-FI" sz="2000" b="1" dirty="0">
                <a:solidFill>
                  <a:srgbClr val="4460A5"/>
                </a:solidFill>
              </a:rPr>
              <a:t>Tuki uudelleentyöllistämiseen</a:t>
            </a:r>
          </a:p>
          <a:p>
            <a:pPr>
              <a:spcAft>
                <a:spcPts val="600"/>
              </a:spcAft>
            </a:pPr>
            <a:r>
              <a:rPr lang="fi-FI" sz="1600" dirty="0"/>
              <a:t>Yrityksille, jotka maksavat rajoituksen päättymisen jälkeen työntekijälle kolmen kuukauden ajalta palkkaa yhteensä 2 500 euroa </a:t>
            </a:r>
            <a:endParaRPr lang="fi-FI" sz="1600" dirty="0">
              <a:cs typeface="Calibri"/>
            </a:endParaRPr>
          </a:p>
          <a:p>
            <a:pPr>
              <a:spcAft>
                <a:spcPts val="600"/>
              </a:spcAft>
            </a:pPr>
            <a:r>
              <a:rPr lang="fi-FI" sz="1600" dirty="0"/>
              <a:t>Yrityksille, joille syntyy henkilöstöpalveluyrityksen laskutusta vähintään 4 500 euroa vuokratyöntekijää kohden.</a:t>
            </a:r>
            <a:endParaRPr lang="fi-FI" sz="1600" dirty="0">
              <a:cs typeface="Calibri"/>
            </a:endParaRPr>
          </a:p>
          <a:p>
            <a:pPr>
              <a:spcAft>
                <a:spcPts val="600"/>
              </a:spcAft>
            </a:pPr>
            <a:r>
              <a:rPr lang="fi-FI" sz="1600" b="1" dirty="0">
                <a:solidFill>
                  <a:srgbClr val="00297F"/>
                </a:solidFill>
                <a:sym typeface="Wingdings 3" panose="05040102010807070707" pitchFamily="18" charset="2"/>
              </a:rPr>
              <a:t></a:t>
            </a:r>
            <a:r>
              <a:rPr lang="fi-FI" sz="1600" i="1" dirty="0"/>
              <a:t> </a:t>
            </a:r>
            <a:r>
              <a:rPr lang="fi-FI" sz="1600" dirty="0"/>
              <a:t>Tuki myönnetään ja maksetaan hakemuksesta jo ennen kuin tosiallinen palkan tai laskun maksaminen on toteutunut</a:t>
            </a:r>
            <a:r>
              <a:rPr lang="fi-FI" sz="1600" i="1" dirty="0"/>
              <a:t>. </a:t>
            </a:r>
            <a:br>
              <a:rPr lang="fi-FI" sz="1600" i="1" dirty="0"/>
            </a:br>
            <a:br>
              <a:rPr lang="fi-FI" sz="1600" i="1" dirty="0"/>
            </a:br>
            <a:r>
              <a:rPr lang="fi-FI" sz="1600" dirty="0"/>
              <a:t>Hakemus on jätettävä viimeistään 31.10.2020.</a:t>
            </a:r>
            <a:br>
              <a:rPr lang="fi-FI" sz="1600" i="1" dirty="0"/>
            </a:br>
            <a:br>
              <a:rPr lang="fi-FI" sz="1600" i="1" dirty="0"/>
            </a:br>
            <a:r>
              <a:rPr lang="fi-FI" sz="1600" dirty="0"/>
              <a:t>Maksaminen perustuu yrityksen ilmoittamaan työntekijämäärään. </a:t>
            </a:r>
            <a:br>
              <a:rPr lang="fi-FI" sz="1600" dirty="0"/>
            </a:br>
            <a:r>
              <a:rPr lang="fi-FI" sz="1600" dirty="0"/>
              <a:t>Mikäli henkilöstössä on TE-toimiston palkkatuella tuettuja, </a:t>
            </a:r>
            <a:br>
              <a:rPr lang="fi-FI" sz="1600" dirty="0"/>
            </a:br>
            <a:r>
              <a:rPr lang="fi-FI" sz="1600" dirty="0"/>
              <a:t>he eivät kuulu tuen piiriin.</a:t>
            </a:r>
            <a:endParaRPr lang="fi-FI" sz="1600" dirty="0">
              <a:cs typeface="Calibri"/>
            </a:endParaRPr>
          </a:p>
          <a:p>
            <a:pPr>
              <a:spcAft>
                <a:spcPts val="1200"/>
              </a:spcAft>
            </a:pPr>
            <a:endParaRPr lang="fi-FI" sz="1800" dirty="0"/>
          </a:p>
        </p:txBody>
      </p:sp>
    </p:spTree>
    <p:extLst>
      <p:ext uri="{BB962C8B-B14F-4D97-AF65-F5344CB8AC3E}">
        <p14:creationId xmlns:p14="http://schemas.microsoft.com/office/powerpoint/2010/main" val="374579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4014" y="1287973"/>
            <a:ext cx="10515600" cy="830714"/>
          </a:xfrm>
        </p:spPr>
        <p:txBody>
          <a:bodyPr/>
          <a:lstStyle/>
          <a:p>
            <a:r>
              <a:rPr lang="fi-FI" dirty="0"/>
              <a:t>Hyvitys toiminnan rajoittamisesta</a:t>
            </a:r>
          </a:p>
        </p:txBody>
      </p:sp>
      <p:sp>
        <p:nvSpPr>
          <p:cNvPr id="3" name="Sisällön paikkamerkki 2"/>
          <p:cNvSpPr>
            <a:spLocks noGrp="1"/>
          </p:cNvSpPr>
          <p:nvPr>
            <p:ph idx="4294967295"/>
          </p:nvPr>
        </p:nvSpPr>
        <p:spPr>
          <a:xfrm>
            <a:off x="634014" y="2112877"/>
            <a:ext cx="7648852" cy="4231278"/>
          </a:xfrm>
          <a:solidFill>
            <a:srgbClr val="FFFFFF"/>
          </a:solidFill>
          <a:ln>
            <a:noFill/>
          </a:ln>
        </p:spPr>
        <p:txBody>
          <a:bodyPr vert="horz" lIns="91440" tIns="45720" rIns="91440" bIns="45720" rtlCol="0" anchor="t">
            <a:noAutofit/>
          </a:bodyPr>
          <a:lstStyle/>
          <a:p>
            <a:pPr marL="0" indent="0">
              <a:buNone/>
            </a:pPr>
            <a:r>
              <a:rPr lang="fi-FI" sz="1800" b="1" dirty="0"/>
              <a:t>Hyvitys niistä kustannuksista, jotka ovat aiheutuneet rajoitusvelvoitteen aikana.</a:t>
            </a:r>
            <a:endParaRPr lang="fi-FI"/>
          </a:p>
          <a:p>
            <a:pPr marL="251460" indent="-251460">
              <a:spcBef>
                <a:spcPts val="600"/>
              </a:spcBef>
              <a:buFont typeface="Arial" panose="020B0604020202020204" pitchFamily="34" charset="0"/>
              <a:buChar char="•"/>
            </a:pPr>
            <a:r>
              <a:rPr lang="fi-FI" sz="1800" dirty="0"/>
              <a:t>Kompensaatio myönnetään tilavuokrista, </a:t>
            </a:r>
            <a:r>
              <a:rPr lang="fi-FI" sz="1800" dirty="0" err="1"/>
              <a:t>lvis</a:t>
            </a:r>
            <a:r>
              <a:rPr lang="fi-FI" sz="1800" dirty="0"/>
              <a:t>-maksuista ja muista samankaltaisista joustamattomista juoksevista menoista aiheutuneesta rasitteesta, ei kuitenkaan ainehankintojen tai palkkojen kustannuksista eikä investoinneista.  </a:t>
            </a:r>
            <a:endParaRPr lang="fi-FI" sz="1800" dirty="0">
              <a:cs typeface="Calibri"/>
            </a:endParaRPr>
          </a:p>
          <a:p>
            <a:pPr marL="251460" indent="-251460">
              <a:spcBef>
                <a:spcPts val="600"/>
              </a:spcBef>
              <a:buFont typeface="Arial,Sans-Serif" panose="020B0604020202020204" pitchFamily="34" charset="0"/>
              <a:buChar char="•"/>
            </a:pPr>
            <a:r>
              <a:rPr lang="fi-FI" sz="1800" dirty="0">
                <a:ea typeface="+mn-lt"/>
                <a:cs typeface="+mn-lt"/>
              </a:rPr>
              <a:t>Hyvitys on 15 % enintään 1 milj. euron määräisestä myyntiin perustuvasta vertailuluvusta ja tätä suuremmasta määrästä 5 % . </a:t>
            </a:r>
          </a:p>
          <a:p>
            <a:pPr marL="251460" indent="-251460">
              <a:spcBef>
                <a:spcPts val="600"/>
              </a:spcBef>
              <a:buFont typeface="Arial,Sans-Serif" panose="020B0604020202020204" pitchFamily="34" charset="0"/>
              <a:buChar char="•"/>
            </a:pPr>
            <a:r>
              <a:rPr lang="fi-FI" sz="1800" dirty="0">
                <a:ea typeface="+mn-lt"/>
                <a:cs typeface="+mn-lt"/>
              </a:rPr>
              <a:t>Hyvityksen enimmäismäärä on 500 000 euroa.</a:t>
            </a:r>
          </a:p>
          <a:p>
            <a:pPr marL="251460" indent="-251460">
              <a:spcBef>
                <a:spcPts val="600"/>
              </a:spcBef>
              <a:buFont typeface="Arial,Sans-Serif" panose="020B0604020202020204" pitchFamily="34" charset="0"/>
              <a:buChar char="•"/>
            </a:pPr>
            <a:r>
              <a:rPr lang="fi-FI" sz="1800" dirty="0">
                <a:ea typeface="+mn-lt"/>
                <a:cs typeface="+mn-lt"/>
              </a:rPr>
              <a:t>Hyvitys maksetaan pääsääntöisesti automaattisesti nk. joukkomaksatuksena ilman hakemusta. </a:t>
            </a:r>
          </a:p>
          <a:p>
            <a:pPr marL="251460" indent="-251460">
              <a:spcBef>
                <a:spcPts val="600"/>
              </a:spcBef>
              <a:buFont typeface="Arial,Sans-Serif" panose="020B0604020202020204" pitchFamily="34" charset="0"/>
              <a:buChar char="•"/>
            </a:pPr>
            <a:r>
              <a:rPr lang="fi-FI" sz="1800" dirty="0">
                <a:ea typeface="+mn-lt"/>
                <a:cs typeface="+mn-lt"/>
              </a:rPr>
              <a:t>Mikäli yritys ei sovella toiminnassaan kuukausikohtaista arvonlisäverotus-ilmoitusta, on kompensaatiota haettava erikseen.</a:t>
            </a:r>
          </a:p>
          <a:p>
            <a:pPr marL="251460" indent="-251460">
              <a:spcBef>
                <a:spcPts val="600"/>
              </a:spcBef>
              <a:buFont typeface="Arial,Sans-Serif" panose="020B0604020202020204" pitchFamily="34" charset="0"/>
              <a:buChar char="•"/>
            </a:pPr>
            <a:r>
              <a:rPr lang="fi-FI" sz="1800" dirty="0">
                <a:cs typeface="Calibri"/>
              </a:rPr>
              <a:t>Toiminnan keskeytysvakuutuksesta saatu korvaus on ilmoitettava KEHA-keskukselle hakemuksen yhteydessä.</a:t>
            </a:r>
          </a:p>
        </p:txBody>
      </p:sp>
      <p:sp>
        <p:nvSpPr>
          <p:cNvPr id="4" name="Tekstiruutu 3">
            <a:extLst>
              <a:ext uri="{FF2B5EF4-FFF2-40B4-BE49-F238E27FC236}">
                <a16:creationId xmlns:a16="http://schemas.microsoft.com/office/drawing/2014/main" id="{63454D7D-9E88-47F8-81FA-3941F2A83163}"/>
              </a:ext>
            </a:extLst>
          </p:cNvPr>
          <p:cNvSpPr txBox="1"/>
          <p:nvPr/>
        </p:nvSpPr>
        <p:spPr>
          <a:xfrm>
            <a:off x="8435078" y="2308193"/>
            <a:ext cx="3464856" cy="3216929"/>
          </a:xfrm>
          <a:prstGeom prst="rect">
            <a:avLst/>
          </a:prstGeom>
          <a:solidFill>
            <a:schemeClr val="bg1">
              <a:lumMod val="85000"/>
            </a:schemeClr>
          </a:solidFill>
        </p:spPr>
        <p:txBody>
          <a:bodyPr rot="0" spcFirstLastPara="0" vertOverflow="overflow" horzOverflow="overflow" vert="horz" wrap="square" lIns="108000" tIns="72000" rIns="91440" bIns="45720" numCol="1" spcCol="0" rtlCol="0" fromWordArt="0" anchor="t" anchorCtr="0" forceAA="0" compatLnSpc="1">
            <a:prstTxWarp prst="textNoShape">
              <a:avLst/>
            </a:prstTxWarp>
            <a:noAutofit/>
          </a:bodyPr>
          <a:lstStyle/>
          <a:p>
            <a:r>
              <a:rPr lang="fi-FI" sz="1600" b="1" dirty="0">
                <a:cs typeface="Segoe UI"/>
              </a:rPr>
              <a:t>Hyvityksen laskuperuste</a:t>
            </a:r>
            <a:endParaRPr lang="fi-FI" sz="1600" dirty="0">
              <a:cs typeface="Calibri"/>
            </a:endParaRPr>
          </a:p>
          <a:p>
            <a:pPr>
              <a:spcAft>
                <a:spcPts val="600"/>
              </a:spcAft>
            </a:pPr>
            <a:r>
              <a:rPr lang="fi-FI" sz="1400" dirty="0">
                <a:cs typeface="Segoe UI"/>
              </a:rPr>
              <a:t>Muutos, joka myynnille on aiheutunut rajoitusvelvoitteesta </a:t>
            </a:r>
            <a:r>
              <a:rPr lang="fi-FI" sz="1400" dirty="0">
                <a:ea typeface="+mn-lt"/>
                <a:cs typeface="+mn-lt"/>
              </a:rPr>
              <a:t>ajalta 4.4.-31.5.2020 suhteutetaan aiempiin</a:t>
            </a:r>
            <a:r>
              <a:rPr lang="fi-FI" sz="1400" dirty="0">
                <a:cs typeface="Calibri"/>
              </a:rPr>
              <a:t> vertailujaksoihin. </a:t>
            </a:r>
          </a:p>
          <a:p>
            <a:pPr>
              <a:spcAft>
                <a:spcPts val="600"/>
              </a:spcAft>
            </a:pPr>
            <a:r>
              <a:rPr lang="fi-FI" sz="1400" dirty="0">
                <a:cs typeface="Calibri"/>
              </a:rPr>
              <a:t>Hyvitystä </a:t>
            </a:r>
            <a:r>
              <a:rPr lang="fi-FI" sz="1400" dirty="0">
                <a:cs typeface="Segoe UI"/>
              </a:rPr>
              <a:t>maksetaan rajoitusvelvoitteen ajalta yhteensä 58 päivältä. ​</a:t>
            </a:r>
            <a:endParaRPr lang="fi-FI" sz="1400" dirty="0">
              <a:cs typeface="Calibri"/>
            </a:endParaRPr>
          </a:p>
          <a:p>
            <a:pPr>
              <a:spcAft>
                <a:spcPts val="600"/>
              </a:spcAft>
            </a:pPr>
            <a:r>
              <a:rPr lang="fi-FI" sz="1400" dirty="0">
                <a:cs typeface="Segoe UI"/>
              </a:rPr>
              <a:t>Vertailutietona suhteuttamisessa käytetään sitä ajanjaksoa, jonka keskimyynti on ollut suurempi</a:t>
            </a:r>
            <a:r>
              <a:rPr lang="en-US" sz="1400" dirty="0">
                <a:cs typeface="Segoe UI"/>
              </a:rPr>
              <a:t>​ </a:t>
            </a:r>
            <a:r>
              <a:rPr lang="en-US" sz="1400" dirty="0" err="1">
                <a:cs typeface="Segoe UI"/>
              </a:rPr>
              <a:t>joko</a:t>
            </a:r>
            <a:r>
              <a:rPr lang="en-US" sz="1400" dirty="0">
                <a:cs typeface="Segoe UI"/>
              </a:rPr>
              <a:t> </a:t>
            </a:r>
            <a:r>
              <a:rPr lang="en-US" sz="1400" dirty="0" err="1">
                <a:cs typeface="Segoe UI"/>
              </a:rPr>
              <a:t>ajanjaksolta</a:t>
            </a:r>
            <a:r>
              <a:rPr lang="en-US" sz="1400" dirty="0">
                <a:cs typeface="Segoe UI"/>
              </a:rPr>
              <a:t> </a:t>
            </a:r>
            <a:r>
              <a:rPr lang="fi-FI" sz="1400" dirty="0">
                <a:cs typeface="Segoe UI"/>
              </a:rPr>
              <a:t>tammi-helmikuu 2020 tai huhti-toukokuu 2019. </a:t>
            </a:r>
            <a:r>
              <a:rPr lang="en-US" sz="1400" dirty="0">
                <a:cs typeface="Segoe UI"/>
              </a:rPr>
              <a:t>​ </a:t>
            </a:r>
          </a:p>
          <a:p>
            <a:pPr>
              <a:spcAft>
                <a:spcPts val="600"/>
              </a:spcAft>
            </a:pPr>
            <a:r>
              <a:rPr lang="fi-FI" sz="1400" dirty="0">
                <a:cs typeface="Segoe UI"/>
              </a:rPr>
              <a:t>Taustatietona käytetään yrityksen verottajalle arvonlisäverotuksessaan ilmoittamaa tietoa.  </a:t>
            </a:r>
            <a:r>
              <a:rPr lang="fi-FI" sz="1200" dirty="0">
                <a:cs typeface="Segoe UI"/>
              </a:rPr>
              <a:t>​</a:t>
            </a:r>
            <a:endParaRPr lang="fi-FI" sz="1200" dirty="0">
              <a:cs typeface="Calibri"/>
            </a:endParaRPr>
          </a:p>
        </p:txBody>
      </p:sp>
      <p:sp>
        <p:nvSpPr>
          <p:cNvPr id="7" name="Suorakulmio 6">
            <a:extLst>
              <a:ext uri="{FF2B5EF4-FFF2-40B4-BE49-F238E27FC236}">
                <a16:creationId xmlns:a16="http://schemas.microsoft.com/office/drawing/2014/main" id="{F8B1F74E-D988-4080-861F-F9DE991A0E30}"/>
              </a:ext>
            </a:extLst>
          </p:cNvPr>
          <p:cNvSpPr/>
          <p:nvPr/>
        </p:nvSpPr>
        <p:spPr>
          <a:xfrm>
            <a:off x="8086811" y="6332854"/>
            <a:ext cx="2604431" cy="369332"/>
          </a:xfrm>
          <a:prstGeom prst="rect">
            <a:avLst/>
          </a:prstGeom>
        </p:spPr>
        <p:txBody>
          <a:bodyPr wrap="none">
            <a:spAutoFit/>
          </a:bodyPr>
          <a:lstStyle/>
          <a:p>
            <a:r>
              <a:rPr lang="fi-FI" b="1" dirty="0">
                <a:solidFill>
                  <a:srgbClr val="00297F"/>
                </a:solidFill>
              </a:rPr>
              <a:t>#ravintolat #ravintolatuki</a:t>
            </a:r>
          </a:p>
        </p:txBody>
      </p:sp>
    </p:spTree>
    <p:extLst>
      <p:ext uri="{BB962C8B-B14F-4D97-AF65-F5344CB8AC3E}">
        <p14:creationId xmlns:p14="http://schemas.microsoft.com/office/powerpoint/2010/main" val="3798030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878B99-090E-43BC-9708-579A3A446849}"/>
              </a:ext>
            </a:extLst>
          </p:cNvPr>
          <p:cNvSpPr>
            <a:spLocks noGrp="1"/>
          </p:cNvSpPr>
          <p:nvPr>
            <p:ph type="title"/>
          </p:nvPr>
        </p:nvSpPr>
        <p:spPr>
          <a:xfrm>
            <a:off x="600206" y="1196761"/>
            <a:ext cx="10515600" cy="830714"/>
          </a:xfrm>
        </p:spPr>
        <p:txBody>
          <a:bodyPr/>
          <a:lstStyle/>
          <a:p>
            <a:r>
              <a:rPr lang="fi-FI" sz="3200" b="1" dirty="0">
                <a:solidFill>
                  <a:srgbClr val="00297F"/>
                </a:solidFill>
              </a:rPr>
              <a:t>Automaattisen joukkomaksatuksen </a:t>
            </a:r>
            <a:r>
              <a:rPr lang="fi-FI" sz="3600" b="1" u="sng" dirty="0">
                <a:solidFill>
                  <a:srgbClr val="00297F"/>
                </a:solidFill>
              </a:rPr>
              <a:t>piirissä olevat </a:t>
            </a:r>
            <a:br>
              <a:rPr lang="fi-FI" sz="3200" b="1" u="sng" dirty="0">
                <a:solidFill>
                  <a:srgbClr val="00297F"/>
                </a:solidFill>
              </a:rPr>
            </a:br>
            <a:r>
              <a:rPr lang="fi-FI" sz="3200" b="1" dirty="0">
                <a:solidFill>
                  <a:srgbClr val="00297F"/>
                </a:solidFill>
              </a:rPr>
              <a:t>yritykset saavat hyvityksen kahdessa erässä</a:t>
            </a:r>
          </a:p>
        </p:txBody>
      </p:sp>
      <p:sp>
        <p:nvSpPr>
          <p:cNvPr id="5" name="Suorakulmio 4">
            <a:extLst>
              <a:ext uri="{FF2B5EF4-FFF2-40B4-BE49-F238E27FC236}">
                <a16:creationId xmlns:a16="http://schemas.microsoft.com/office/drawing/2014/main" id="{D3FE6EA4-D199-485C-A467-5836812DBCD4}"/>
              </a:ext>
            </a:extLst>
          </p:cNvPr>
          <p:cNvSpPr/>
          <p:nvPr/>
        </p:nvSpPr>
        <p:spPr>
          <a:xfrm>
            <a:off x="600206" y="2380364"/>
            <a:ext cx="4877346" cy="2134084"/>
          </a:xfrm>
          <a:prstGeom prst="rect">
            <a:avLst/>
          </a:prstGeom>
          <a:ln>
            <a:solidFill>
              <a:srgbClr val="00297F"/>
            </a:solidFill>
          </a:ln>
        </p:spPr>
        <p:txBody>
          <a:bodyPr wrap="square" anchor="t">
            <a:noAutofit/>
          </a:bodyPr>
          <a:lstStyle/>
          <a:p>
            <a:r>
              <a:rPr lang="fi-FI" b="1" dirty="0"/>
              <a:t>Ennakkona</a:t>
            </a:r>
            <a:r>
              <a:rPr lang="fi-FI" dirty="0"/>
              <a:t> maksettavan hyvitysosaerän laskentaperuste :</a:t>
            </a:r>
          </a:p>
          <a:p>
            <a:endParaRPr lang="fi-FI" sz="1400" dirty="0"/>
          </a:p>
          <a:p>
            <a:r>
              <a:rPr lang="fi-FI" sz="1400" dirty="0"/>
              <a:t>Tammi-helmikuun 2020 tai huhti-toukokuun 2019 kuukausimyynti (vertailuluku) </a:t>
            </a:r>
            <a:br>
              <a:rPr lang="fi-FI" sz="1400" dirty="0"/>
            </a:br>
            <a:r>
              <a:rPr lang="fi-FI" sz="1400" dirty="0"/>
              <a:t>* 0,75 (myynnin laskun olettama) </a:t>
            </a:r>
            <a:br>
              <a:rPr lang="fi-FI" sz="1400" dirty="0"/>
            </a:br>
            <a:r>
              <a:rPr lang="fi-FI" sz="1400" dirty="0"/>
              <a:t>* 0,15 (hyvitysosuus) </a:t>
            </a:r>
            <a:br>
              <a:rPr lang="fi-FI" sz="1400" dirty="0">
                <a:cs typeface="Calibri"/>
              </a:rPr>
            </a:br>
            <a:br>
              <a:rPr lang="fi-FI" sz="1400" dirty="0"/>
            </a:br>
            <a:r>
              <a:rPr lang="fi-FI" sz="1400" dirty="0"/>
              <a:t>= hyvityksen määrä. </a:t>
            </a:r>
            <a:endParaRPr lang="fi-FI" sz="1400" dirty="0">
              <a:cs typeface="Calibri" panose="020F0502020204030204"/>
            </a:endParaRPr>
          </a:p>
        </p:txBody>
      </p:sp>
      <p:sp>
        <p:nvSpPr>
          <p:cNvPr id="3" name="Sisällön paikkamerkki 2">
            <a:extLst>
              <a:ext uri="{FF2B5EF4-FFF2-40B4-BE49-F238E27FC236}">
                <a16:creationId xmlns:a16="http://schemas.microsoft.com/office/drawing/2014/main" id="{CC064A0E-EE4F-463E-B533-A8E2F6277316}"/>
              </a:ext>
            </a:extLst>
          </p:cNvPr>
          <p:cNvSpPr>
            <a:spLocks noGrp="1"/>
          </p:cNvSpPr>
          <p:nvPr>
            <p:ph idx="4294967295"/>
          </p:nvPr>
        </p:nvSpPr>
        <p:spPr>
          <a:xfrm>
            <a:off x="5635690" y="2380364"/>
            <a:ext cx="5624804" cy="2134084"/>
          </a:xfrm>
          <a:ln>
            <a:solidFill>
              <a:srgbClr val="00297F"/>
            </a:solidFill>
          </a:ln>
        </p:spPr>
        <p:txBody>
          <a:bodyPr vert="horz" lIns="91440" tIns="45720" rIns="91440" bIns="45720" rtlCol="0" anchor="t">
            <a:noAutofit/>
          </a:bodyPr>
          <a:lstStyle/>
          <a:p>
            <a:pPr marL="0" indent="0">
              <a:buNone/>
            </a:pPr>
            <a:r>
              <a:rPr lang="fi-FI" sz="1800" b="1" dirty="0"/>
              <a:t>Loppumaksu</a:t>
            </a:r>
            <a:r>
              <a:rPr lang="fi-FI" sz="1800" dirty="0"/>
              <a:t> maksetaan huhtikuun 2020 tosiasiallisen myynnin aleneman perusteella vertailtuna edullisimpaan referenssiajankohtaan laskentaperusteella:</a:t>
            </a:r>
            <a:endParaRPr lang="fi-FI" sz="1400" dirty="0"/>
          </a:p>
          <a:p>
            <a:pPr marL="0" indent="0">
              <a:buNone/>
            </a:pPr>
            <a:r>
              <a:rPr lang="fi-FI" sz="1400" dirty="0"/>
              <a:t>Keskimyynti enintään 1 milj. euroa: yrityksen hyvitysosuus rajoitusajalta on 15 prosenttia, jolloin laskukaava on seuraava: </a:t>
            </a:r>
            <a:br>
              <a:rPr lang="fi-FI" sz="1400" dirty="0"/>
            </a:br>
            <a:r>
              <a:rPr lang="fi-FI" sz="1400" dirty="0"/>
              <a:t>2 * (huhtikuun myynnin alenema verrattuna vertailukuukausiin * 15%) *1/30 * 58 – ennakkona maksettu osuus </a:t>
            </a:r>
            <a:br>
              <a:rPr lang="fi-FI" sz="1400" dirty="0"/>
            </a:br>
            <a:br>
              <a:rPr lang="fi-FI" sz="1400" dirty="0"/>
            </a:br>
            <a:r>
              <a:rPr lang="fi-FI" sz="1400" dirty="0"/>
              <a:t>= lopullinen hyvitys</a:t>
            </a:r>
            <a:endParaRPr lang="fi-FI" sz="1400" dirty="0">
              <a:cs typeface="Calibri"/>
            </a:endParaRPr>
          </a:p>
        </p:txBody>
      </p:sp>
      <p:sp>
        <p:nvSpPr>
          <p:cNvPr id="6" name="Suorakulmio 5">
            <a:extLst>
              <a:ext uri="{FF2B5EF4-FFF2-40B4-BE49-F238E27FC236}">
                <a16:creationId xmlns:a16="http://schemas.microsoft.com/office/drawing/2014/main" id="{D819B3F6-1108-45F9-9166-A1F5D742B116}"/>
              </a:ext>
            </a:extLst>
          </p:cNvPr>
          <p:cNvSpPr/>
          <p:nvPr/>
        </p:nvSpPr>
        <p:spPr>
          <a:xfrm>
            <a:off x="600206" y="4670065"/>
            <a:ext cx="11171164" cy="1754326"/>
          </a:xfrm>
          <a:prstGeom prst="rect">
            <a:avLst/>
          </a:prstGeom>
        </p:spPr>
        <p:txBody>
          <a:bodyPr wrap="square" anchor="t">
            <a:spAutoFit/>
          </a:bodyPr>
          <a:lstStyle/>
          <a:p>
            <a:pPr marL="285750" indent="-285750">
              <a:buFont typeface="Arial" panose="020B0604020202020204" pitchFamily="34" charset="0"/>
              <a:buChar char="•"/>
            </a:pPr>
            <a:r>
              <a:rPr lang="fi-FI" dirty="0"/>
              <a:t>KEHA-keskus varmistaa, että yritykselle sovelletaan sille edullisinta jaksovertailua. </a:t>
            </a:r>
          </a:p>
          <a:p>
            <a:pPr marL="285750" indent="-285750">
              <a:buFont typeface="Arial" panose="020B0604020202020204" pitchFamily="34" charset="0"/>
              <a:buChar char="•"/>
            </a:pPr>
            <a:r>
              <a:rPr lang="fi-FI" dirty="0"/>
              <a:t>Ennakkona suoritettu osaerä vähennetään hyvityksen lopullisesta suorituksesta, </a:t>
            </a:r>
            <a:br>
              <a:rPr lang="fi-FI" dirty="0"/>
            </a:br>
            <a:r>
              <a:rPr lang="fi-FI" dirty="0"/>
              <a:t>joka voidaan tehdä vasta kesäkuun 12. päivän jälkeen käytettäviksi tulevien arvonlisäverotietojen perusteella. </a:t>
            </a:r>
            <a:endParaRPr lang="fi-FI" dirty="0">
              <a:cs typeface="Calibri"/>
            </a:endParaRPr>
          </a:p>
          <a:p>
            <a:pPr marL="285750" indent="-285750">
              <a:buFont typeface="Arial" panose="020B0604020202020204" pitchFamily="34" charset="0"/>
              <a:buChar char="•"/>
            </a:pPr>
            <a:endParaRPr lang="fi-FI" dirty="0">
              <a:cs typeface="Calibri"/>
            </a:endParaRPr>
          </a:p>
          <a:p>
            <a:r>
              <a:rPr lang="fi-FI" b="1" dirty="0">
                <a:cs typeface="Calibri"/>
              </a:rPr>
              <a:t>HUOM! </a:t>
            </a:r>
            <a:r>
              <a:rPr lang="fi-FI" dirty="0">
                <a:cs typeface="Calibri"/>
              </a:rPr>
              <a:t>Mikäli huhtikuun alv-kuukausi-ilmoitusta ei ole jätetty, loppumaksatusta ei voida toteuttaa. </a:t>
            </a:r>
            <a:br>
              <a:rPr lang="fi-FI" dirty="0">
                <a:cs typeface="Calibri"/>
              </a:rPr>
            </a:br>
            <a:r>
              <a:rPr lang="fi-FI" dirty="0">
                <a:cs typeface="Calibri"/>
              </a:rPr>
              <a:t>KEHA-keskus lähettää ko. yritykselle muistutuksen ja hyvitys suoritetaan vasta kun ilmoitus on jätetty.</a:t>
            </a:r>
          </a:p>
        </p:txBody>
      </p:sp>
      <p:sp>
        <p:nvSpPr>
          <p:cNvPr id="4" name="Suorakulmio 3">
            <a:extLst>
              <a:ext uri="{FF2B5EF4-FFF2-40B4-BE49-F238E27FC236}">
                <a16:creationId xmlns:a16="http://schemas.microsoft.com/office/drawing/2014/main" id="{F484B7F8-0CD0-4740-8AA6-09641F60B16A}"/>
              </a:ext>
            </a:extLst>
          </p:cNvPr>
          <p:cNvSpPr/>
          <p:nvPr/>
        </p:nvSpPr>
        <p:spPr>
          <a:xfrm>
            <a:off x="9347424" y="6332854"/>
            <a:ext cx="2604431" cy="369332"/>
          </a:xfrm>
          <a:prstGeom prst="rect">
            <a:avLst/>
          </a:prstGeom>
        </p:spPr>
        <p:txBody>
          <a:bodyPr wrap="none">
            <a:spAutoFit/>
          </a:bodyPr>
          <a:lstStyle/>
          <a:p>
            <a:r>
              <a:rPr lang="fi-FI" b="1" dirty="0">
                <a:solidFill>
                  <a:srgbClr val="00297F"/>
                </a:solidFill>
              </a:rPr>
              <a:t>#ravintolat #ravintolatuki</a:t>
            </a:r>
          </a:p>
        </p:txBody>
      </p:sp>
    </p:spTree>
    <p:extLst>
      <p:ext uri="{BB962C8B-B14F-4D97-AF65-F5344CB8AC3E}">
        <p14:creationId xmlns:p14="http://schemas.microsoft.com/office/powerpoint/2010/main" val="702303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13E03F97-C264-450D-BF41-F692AB7B5240}"/>
              </a:ext>
            </a:extLst>
          </p:cNvPr>
          <p:cNvSpPr>
            <a:spLocks noGrp="1"/>
          </p:cNvSpPr>
          <p:nvPr>
            <p:ph idx="4294967295"/>
          </p:nvPr>
        </p:nvSpPr>
        <p:spPr>
          <a:xfrm>
            <a:off x="600206" y="2152363"/>
            <a:ext cx="11036619" cy="4404708"/>
          </a:xfrm>
        </p:spPr>
        <p:txBody>
          <a:bodyPr vert="horz" lIns="91440" tIns="45720" rIns="91440" bIns="45720" rtlCol="0" anchor="t">
            <a:noAutofit/>
          </a:bodyPr>
          <a:lstStyle/>
          <a:p>
            <a:pPr marL="0" indent="0">
              <a:spcBef>
                <a:spcPts val="1400"/>
              </a:spcBef>
              <a:buNone/>
            </a:pPr>
            <a:r>
              <a:rPr lang="fi-FI" sz="1800" dirty="0">
                <a:ea typeface="+mn-lt"/>
                <a:cs typeface="+mn-lt"/>
              </a:rPr>
              <a:t>= Yritys, jolta ei verottajalle toimitettua huhtikuun 2020 alv-ilmoitusta, </a:t>
            </a:r>
            <a:br>
              <a:rPr lang="fi-FI" sz="1800" dirty="0">
                <a:ea typeface="+mn-lt"/>
                <a:cs typeface="+mn-lt"/>
              </a:rPr>
            </a:br>
            <a:r>
              <a:rPr lang="fi-FI" sz="1800" dirty="0">
                <a:ea typeface="+mn-lt"/>
                <a:cs typeface="+mn-lt"/>
              </a:rPr>
              <a:t>   tai yritys, jolla on muu päätoimiala tai on henkilöstöravintola </a:t>
            </a:r>
            <a:endParaRPr lang="fi-FI" sz="1800" dirty="0">
              <a:cs typeface="Calibri"/>
            </a:endParaRPr>
          </a:p>
          <a:p>
            <a:pPr marL="0" indent="0">
              <a:spcBef>
                <a:spcPts val="1400"/>
              </a:spcBef>
              <a:buNone/>
            </a:pPr>
            <a:r>
              <a:rPr lang="fi-FI" sz="2000" b="1" dirty="0">
                <a:ea typeface="+mn-lt"/>
                <a:cs typeface="+mn-lt"/>
              </a:rPr>
              <a:t>Tukea haetaan ensisijaisesti sähköisellä lomakkeella </a:t>
            </a:r>
            <a:r>
              <a:rPr lang="fi-FI" sz="1800" b="1" dirty="0">
                <a:ea typeface="+mn-lt"/>
                <a:cs typeface="+mn-lt"/>
              </a:rPr>
              <a:t>ja johon tarvitaan vahvan tunnistautumisen väline </a:t>
            </a:r>
            <a:br>
              <a:rPr lang="fi-FI" sz="1800" b="1" dirty="0">
                <a:ea typeface="+mn-lt"/>
                <a:cs typeface="+mn-lt"/>
              </a:rPr>
            </a:br>
            <a:r>
              <a:rPr lang="fi-FI" sz="1800" dirty="0">
                <a:ea typeface="+mn-lt"/>
                <a:cs typeface="+mn-lt"/>
              </a:rPr>
              <a:t>(esim. pankkitunnus, varmennekortti tai mobiilivarmenne).</a:t>
            </a:r>
            <a:endParaRPr lang="fi-FI" sz="1800" dirty="0">
              <a:cs typeface="Calibri"/>
            </a:endParaRPr>
          </a:p>
          <a:p>
            <a:pPr marL="0" indent="0">
              <a:spcBef>
                <a:spcPts val="1400"/>
              </a:spcBef>
              <a:buNone/>
            </a:pPr>
            <a:r>
              <a:rPr lang="fi-FI" sz="1800" b="1" dirty="0">
                <a:solidFill>
                  <a:srgbClr val="00297F"/>
                </a:solidFill>
                <a:ea typeface="+mn-lt"/>
                <a:cs typeface="+mn-lt"/>
              </a:rPr>
              <a:t>&gt;&gt; </a:t>
            </a:r>
            <a:r>
              <a:rPr lang="fi-FI" sz="1800" b="1" dirty="0">
                <a:solidFill>
                  <a:srgbClr val="00297F"/>
                </a:solidFill>
                <a:ea typeface="+mn-lt"/>
                <a:cs typeface="+mn-lt"/>
                <a:hlinkClick r:id="rId2"/>
              </a:rPr>
              <a:t>Sähköiseen asiointilomakkeeseen </a:t>
            </a:r>
            <a:r>
              <a:rPr lang="fi-FI" sz="1800" b="1" dirty="0">
                <a:solidFill>
                  <a:srgbClr val="00297F"/>
                </a:solidFill>
                <a:ea typeface="+mn-lt"/>
                <a:cs typeface="+mn-lt"/>
              </a:rPr>
              <a:t> </a:t>
            </a:r>
            <a:endParaRPr lang="fi-FI" sz="1800" dirty="0">
              <a:solidFill>
                <a:srgbClr val="00297F"/>
              </a:solidFill>
              <a:ea typeface="+mn-lt"/>
              <a:cs typeface="+mn-lt"/>
            </a:endParaRPr>
          </a:p>
          <a:p>
            <a:pPr marL="0" indent="0">
              <a:spcBef>
                <a:spcPts val="1400"/>
              </a:spcBef>
              <a:buNone/>
            </a:pPr>
            <a:r>
              <a:rPr lang="fi-FI" sz="1800" b="1" dirty="0">
                <a:ea typeface="+mn-lt"/>
                <a:cs typeface="+mn-lt"/>
              </a:rPr>
              <a:t>Haku on auki 31.8.2020 saakka.</a:t>
            </a:r>
          </a:p>
          <a:p>
            <a:pPr marL="0" indent="0">
              <a:spcBef>
                <a:spcPts val="1400"/>
              </a:spcBef>
              <a:buNone/>
            </a:pPr>
            <a:r>
              <a:rPr lang="fi-FI" sz="1800" b="1" dirty="0">
                <a:ea typeface="+mn-lt"/>
                <a:cs typeface="+mn-lt"/>
              </a:rPr>
              <a:t>Mikäli sähköisen asiointipalvelun käyttö ei ole mahdollista</a:t>
            </a:r>
            <a:r>
              <a:rPr lang="fi-FI" sz="1800" dirty="0">
                <a:ea typeface="+mn-lt"/>
                <a:cs typeface="+mn-lt"/>
              </a:rPr>
              <a:t>, </a:t>
            </a:r>
            <a:br>
              <a:rPr lang="fi-FI" sz="1800" dirty="0">
                <a:ea typeface="+mn-lt"/>
                <a:cs typeface="+mn-lt"/>
              </a:rPr>
            </a:br>
            <a:r>
              <a:rPr lang="fi-FI" sz="1800" dirty="0">
                <a:ea typeface="+mn-lt"/>
                <a:cs typeface="+mn-lt"/>
              </a:rPr>
              <a:t>hakemuksen voi toimittaa myös postitse tai sähköpostitse KEHA-keskuksen kirjaamoon. </a:t>
            </a:r>
            <a:endParaRPr lang="fi-FI" sz="1800" dirty="0">
              <a:cs typeface="Calibri"/>
            </a:endParaRPr>
          </a:p>
          <a:p>
            <a:pPr>
              <a:spcBef>
                <a:spcPts val="1400"/>
              </a:spcBef>
            </a:pPr>
            <a:r>
              <a:rPr lang="fi-FI" sz="1800" dirty="0">
                <a:ea typeface="+mn-lt"/>
                <a:cs typeface="+mn-lt"/>
              </a:rPr>
              <a:t>ELY-keskusten sekä TE-toimistojen kehittämis- ja hallintokeskus (KEHA-keskus)</a:t>
            </a:r>
            <a:br>
              <a:rPr lang="fi-FI" sz="1800" dirty="0">
                <a:ea typeface="+mn-lt"/>
                <a:cs typeface="+mn-lt"/>
              </a:rPr>
            </a:br>
            <a:r>
              <a:rPr lang="fi-FI" sz="1800" dirty="0">
                <a:ea typeface="+mn-lt"/>
                <a:cs typeface="+mn-lt"/>
              </a:rPr>
              <a:t> PL 1000, 50101 Mikkeli</a:t>
            </a:r>
            <a:br>
              <a:rPr lang="fi-FI" sz="1800" dirty="0">
                <a:ea typeface="+mn-lt"/>
                <a:cs typeface="+mn-lt"/>
              </a:rPr>
            </a:br>
            <a:r>
              <a:rPr lang="fi-FI" sz="1800" dirty="0">
                <a:ea typeface="+mn-lt"/>
                <a:cs typeface="+mn-lt"/>
              </a:rPr>
              <a:t> </a:t>
            </a:r>
            <a:r>
              <a:rPr lang="fi-FI" sz="1800" dirty="0">
                <a:ea typeface="+mn-lt"/>
                <a:cs typeface="+mn-lt"/>
                <a:hlinkClick r:id="rId3"/>
              </a:rPr>
              <a:t>kirjaamo.keha-keskus@ely-keskus.fi</a:t>
            </a:r>
            <a:r>
              <a:rPr lang="fi-FI" sz="1800" dirty="0">
                <a:ea typeface="+mn-lt"/>
                <a:cs typeface="+mn-lt"/>
              </a:rPr>
              <a:t> </a:t>
            </a:r>
          </a:p>
          <a:p>
            <a:pPr>
              <a:spcBef>
                <a:spcPts val="1400"/>
              </a:spcBef>
            </a:pPr>
            <a:r>
              <a:rPr lang="fi-FI" sz="1800" dirty="0">
                <a:cs typeface="Calibri"/>
              </a:rPr>
              <a:t>Hakemuslomakkeet (pdf ja </a:t>
            </a:r>
            <a:r>
              <a:rPr lang="fi-FI" sz="1800" dirty="0" err="1">
                <a:cs typeface="Calibri"/>
              </a:rPr>
              <a:t>word</a:t>
            </a:r>
            <a:r>
              <a:rPr lang="fi-FI" sz="1800" dirty="0">
                <a:cs typeface="Calibri"/>
              </a:rPr>
              <a:t>) </a:t>
            </a:r>
            <a:r>
              <a:rPr lang="fi-FI" sz="1800" dirty="0">
                <a:ea typeface="+mn-lt"/>
                <a:cs typeface="+mn-lt"/>
              </a:rPr>
              <a:t>löytyvät </a:t>
            </a:r>
            <a:r>
              <a:rPr lang="fi-FI" sz="1800" dirty="0">
                <a:cs typeface="Calibri"/>
              </a:rPr>
              <a:t>sivulta </a:t>
            </a:r>
            <a:r>
              <a:rPr lang="fi-FI" sz="1800" dirty="0">
                <a:cs typeface="Calibri"/>
                <a:hlinkClick r:id="rId4"/>
              </a:rPr>
              <a:t>www.keha-keskus.fi/poikkeusrahoitus/mara</a:t>
            </a:r>
            <a:r>
              <a:rPr lang="fi-FI" sz="1800" dirty="0">
                <a:cs typeface="Calibri"/>
              </a:rPr>
              <a:t> </a:t>
            </a:r>
          </a:p>
        </p:txBody>
      </p:sp>
      <p:grpSp>
        <p:nvGrpSpPr>
          <p:cNvPr id="6" name="Ryhmä 5">
            <a:extLst>
              <a:ext uri="{FF2B5EF4-FFF2-40B4-BE49-F238E27FC236}">
                <a16:creationId xmlns:a16="http://schemas.microsoft.com/office/drawing/2014/main" id="{F8C5ADD9-450B-4A04-B1B0-A86A1E16002E}"/>
              </a:ext>
              <a:ext uri="{C183D7F6-B498-43B3-948B-1728B52AA6E4}">
                <adec:decorative xmlns:adec="http://schemas.microsoft.com/office/drawing/2017/decorative" val="1"/>
              </a:ext>
            </a:extLst>
          </p:cNvPr>
          <p:cNvGrpSpPr/>
          <p:nvPr/>
        </p:nvGrpSpPr>
        <p:grpSpPr>
          <a:xfrm>
            <a:off x="7819053" y="0"/>
            <a:ext cx="4376701" cy="1740585"/>
            <a:chOff x="7819053" y="0"/>
            <a:chExt cx="4376701" cy="1740585"/>
          </a:xfrm>
        </p:grpSpPr>
        <p:pic>
          <p:nvPicPr>
            <p:cNvPr id="7" name="Kuva 6" descr="Kuva, joka sisältää kohteen näyttökuva&#10;&#10;Kuvaus luotu, erittäin korkea luotettavuus">
              <a:extLst>
                <a:ext uri="{FF2B5EF4-FFF2-40B4-BE49-F238E27FC236}">
                  <a16:creationId xmlns:a16="http://schemas.microsoft.com/office/drawing/2014/main" id="{53268DAC-BE2E-46D8-AB32-1A1D5BA0D688}"/>
                </a:ext>
              </a:extLst>
            </p:cNvPr>
            <p:cNvPicPr>
              <a:picLocks noChangeAspect="1"/>
            </p:cNvPicPr>
            <p:nvPr/>
          </p:nvPicPr>
          <p:blipFill rotWithShape="1">
            <a:blip r:embed="rId5"/>
            <a:srcRect l="51443" r="1"/>
            <a:stretch/>
          </p:blipFill>
          <p:spPr>
            <a:xfrm>
              <a:off x="7884366" y="10"/>
              <a:ext cx="4307633" cy="161150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Freeform 9">
              <a:extLst>
                <a:ext uri="{FF2B5EF4-FFF2-40B4-BE49-F238E27FC236}">
                  <a16:creationId xmlns:a16="http://schemas.microsoft.com/office/drawing/2014/main" id="{527DAD3F-0A1B-4B82-AA90-2C14190F32FA}"/>
                </a:ext>
              </a:extLst>
            </p:cNvPr>
            <p:cNvSpPr>
              <a:spLocks/>
            </p:cNvSpPr>
            <p:nvPr/>
          </p:nvSpPr>
          <p:spPr bwMode="auto">
            <a:xfrm flipV="1">
              <a:off x="7819053" y="0"/>
              <a:ext cx="4376701" cy="1740585"/>
            </a:xfrm>
            <a:custGeom>
              <a:avLst/>
              <a:gdLst>
                <a:gd name="T0" fmla="*/ 0 w 4578"/>
                <a:gd name="T1" fmla="*/ 0 h 1818"/>
                <a:gd name="T2" fmla="*/ 0 w 4578"/>
                <a:gd name="T3" fmla="*/ 218 h 1818"/>
                <a:gd name="T4" fmla="*/ 0 w 4578"/>
                <a:gd name="T5" fmla="*/ 240 h 1818"/>
                <a:gd name="T6" fmla="*/ 0 w 4578"/>
                <a:gd name="T7" fmla="*/ 1818 h 1818"/>
                <a:gd name="T8" fmla="*/ 258 w 4578"/>
                <a:gd name="T9" fmla="*/ 1818 h 1818"/>
                <a:gd name="T10" fmla="*/ 258 w 4578"/>
                <a:gd name="T11" fmla="*/ 1746 h 1818"/>
                <a:gd name="T12" fmla="*/ 1837 w 4578"/>
                <a:gd name="T13" fmla="*/ 255 h 1818"/>
                <a:gd name="T14" fmla="*/ 4578 w 4578"/>
                <a:gd name="T15" fmla="*/ 279 h 1818"/>
                <a:gd name="T16" fmla="*/ 4578 w 4578"/>
                <a:gd name="T17" fmla="*/ 240 h 1818"/>
                <a:gd name="T18" fmla="*/ 4578 w 4578"/>
                <a:gd name="T19" fmla="*/ 218 h 1818"/>
                <a:gd name="T20" fmla="*/ 4578 w 4578"/>
                <a:gd name="T21" fmla="*/ 0 h 1818"/>
                <a:gd name="T22" fmla="*/ 0 w 4578"/>
                <a:gd name="T23" fmla="*/ 0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78" h="1818">
                  <a:moveTo>
                    <a:pt x="0" y="0"/>
                  </a:moveTo>
                  <a:cubicBezTo>
                    <a:pt x="0" y="218"/>
                    <a:pt x="0" y="218"/>
                    <a:pt x="0" y="218"/>
                  </a:cubicBezTo>
                  <a:cubicBezTo>
                    <a:pt x="0" y="240"/>
                    <a:pt x="0" y="240"/>
                    <a:pt x="0" y="240"/>
                  </a:cubicBezTo>
                  <a:cubicBezTo>
                    <a:pt x="0" y="1818"/>
                    <a:pt x="0" y="1818"/>
                    <a:pt x="0" y="1818"/>
                  </a:cubicBezTo>
                  <a:cubicBezTo>
                    <a:pt x="258" y="1818"/>
                    <a:pt x="258" y="1818"/>
                    <a:pt x="258" y="1818"/>
                  </a:cubicBezTo>
                  <a:cubicBezTo>
                    <a:pt x="258" y="1746"/>
                    <a:pt x="258" y="1746"/>
                    <a:pt x="258" y="1746"/>
                  </a:cubicBezTo>
                  <a:cubicBezTo>
                    <a:pt x="318" y="922"/>
                    <a:pt x="1001" y="248"/>
                    <a:pt x="1837" y="255"/>
                  </a:cubicBezTo>
                  <a:cubicBezTo>
                    <a:pt x="4578" y="279"/>
                    <a:pt x="4578" y="279"/>
                    <a:pt x="4578" y="279"/>
                  </a:cubicBezTo>
                  <a:cubicBezTo>
                    <a:pt x="4578" y="261"/>
                    <a:pt x="4578" y="249"/>
                    <a:pt x="4578" y="240"/>
                  </a:cubicBezTo>
                  <a:cubicBezTo>
                    <a:pt x="4578" y="218"/>
                    <a:pt x="4578" y="218"/>
                    <a:pt x="4578" y="218"/>
                  </a:cubicBezTo>
                  <a:cubicBezTo>
                    <a:pt x="4578" y="0"/>
                    <a:pt x="4578" y="0"/>
                    <a:pt x="4578"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i-FI"/>
            </a:p>
          </p:txBody>
        </p:sp>
      </p:grpSp>
      <p:sp>
        <p:nvSpPr>
          <p:cNvPr id="10" name="Suorakulmio 9">
            <a:extLst>
              <a:ext uri="{FF2B5EF4-FFF2-40B4-BE49-F238E27FC236}">
                <a16:creationId xmlns:a16="http://schemas.microsoft.com/office/drawing/2014/main" id="{B68B64B6-25C0-446D-B311-CA195BC549AE}"/>
              </a:ext>
            </a:extLst>
          </p:cNvPr>
          <p:cNvSpPr/>
          <p:nvPr/>
        </p:nvSpPr>
        <p:spPr>
          <a:xfrm>
            <a:off x="9347424" y="6332854"/>
            <a:ext cx="2604431" cy="369332"/>
          </a:xfrm>
          <a:prstGeom prst="rect">
            <a:avLst/>
          </a:prstGeom>
        </p:spPr>
        <p:txBody>
          <a:bodyPr wrap="none">
            <a:spAutoFit/>
          </a:bodyPr>
          <a:lstStyle/>
          <a:p>
            <a:r>
              <a:rPr lang="fi-FI" b="1" dirty="0">
                <a:solidFill>
                  <a:srgbClr val="00297F"/>
                </a:solidFill>
              </a:rPr>
              <a:t>#ravintolat #ravintolatuki</a:t>
            </a:r>
          </a:p>
        </p:txBody>
      </p:sp>
      <p:sp>
        <p:nvSpPr>
          <p:cNvPr id="2" name="Otsikko 1">
            <a:extLst>
              <a:ext uri="{FF2B5EF4-FFF2-40B4-BE49-F238E27FC236}">
                <a16:creationId xmlns:a16="http://schemas.microsoft.com/office/drawing/2014/main" id="{2B124AB4-1493-4EC4-BB13-BE82AFFBC3C2}"/>
              </a:ext>
            </a:extLst>
          </p:cNvPr>
          <p:cNvSpPr>
            <a:spLocks noGrp="1"/>
          </p:cNvSpPr>
          <p:nvPr>
            <p:ph type="title"/>
          </p:nvPr>
        </p:nvSpPr>
        <p:spPr>
          <a:xfrm>
            <a:off x="569726" y="1165510"/>
            <a:ext cx="8538623" cy="941532"/>
          </a:xfrm>
        </p:spPr>
        <p:txBody>
          <a:bodyPr anchor="ctr">
            <a:normAutofit fontScale="90000"/>
          </a:bodyPr>
          <a:lstStyle/>
          <a:p>
            <a:r>
              <a:rPr lang="fi-FI" sz="2700" b="1" dirty="0">
                <a:solidFill>
                  <a:schemeClr val="tx1"/>
                </a:solidFill>
                <a:ea typeface="+mj-lt"/>
                <a:cs typeface="+mj-lt"/>
              </a:rPr>
              <a:t>Automaattisen maksatuksen ulkopuolella olevat yritykset</a:t>
            </a:r>
            <a:br>
              <a:rPr lang="fi-FI" sz="2700" b="1" dirty="0">
                <a:ea typeface="+mj-lt"/>
                <a:cs typeface="+mj-lt"/>
              </a:rPr>
            </a:br>
            <a:r>
              <a:rPr lang="fi-FI" dirty="0">
                <a:solidFill>
                  <a:srgbClr val="00297F"/>
                </a:solidFill>
                <a:ea typeface="+mj-lt"/>
                <a:cs typeface="+mj-lt"/>
              </a:rPr>
              <a:t>Hyvityksen hakeminen</a:t>
            </a:r>
            <a:br>
              <a:rPr lang="fi-FI" sz="2000" b="1" dirty="0">
                <a:ea typeface="+mj-lt"/>
                <a:cs typeface="+mj-lt"/>
              </a:rPr>
            </a:br>
            <a:endParaRPr lang="fi-FI" sz="2000" b="1">
              <a:solidFill>
                <a:schemeClr val="tx1"/>
              </a:solidFill>
              <a:cs typeface="Calibri"/>
            </a:endParaRPr>
          </a:p>
        </p:txBody>
      </p:sp>
    </p:spTree>
    <p:extLst>
      <p:ext uri="{BB962C8B-B14F-4D97-AF65-F5344CB8AC3E}">
        <p14:creationId xmlns:p14="http://schemas.microsoft.com/office/powerpoint/2010/main" val="3335020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3AED680E-A6D5-494E-BB65-056D0BCF09C1}"/>
              </a:ext>
            </a:extLst>
          </p:cNvPr>
          <p:cNvSpPr>
            <a:spLocks noGrp="1"/>
          </p:cNvSpPr>
          <p:nvPr>
            <p:ph type="title"/>
          </p:nvPr>
        </p:nvSpPr>
        <p:spPr>
          <a:xfrm>
            <a:off x="665429" y="1120519"/>
            <a:ext cx="8793176" cy="830714"/>
          </a:xfrm>
        </p:spPr>
        <p:txBody>
          <a:bodyPr/>
          <a:lstStyle/>
          <a:p>
            <a:r>
              <a:rPr lang="fi-FI" dirty="0"/>
              <a:t>Tuki uudelleentyöllistämiseen (1/2)</a:t>
            </a:r>
          </a:p>
        </p:txBody>
      </p:sp>
      <p:sp>
        <p:nvSpPr>
          <p:cNvPr id="5" name="Sisällön paikkamerkki 2">
            <a:extLst>
              <a:ext uri="{FF2B5EF4-FFF2-40B4-BE49-F238E27FC236}">
                <a16:creationId xmlns:a16="http://schemas.microsoft.com/office/drawing/2014/main" id="{5D1F3AB0-FE48-4802-A473-96161CE4B74C}"/>
              </a:ext>
            </a:extLst>
          </p:cNvPr>
          <p:cNvSpPr>
            <a:spLocks noGrp="1"/>
          </p:cNvSpPr>
          <p:nvPr>
            <p:ph idx="4294967295"/>
          </p:nvPr>
        </p:nvSpPr>
        <p:spPr>
          <a:xfrm>
            <a:off x="600206" y="1951233"/>
            <a:ext cx="8923622" cy="4643531"/>
          </a:xfrm>
          <a:noFill/>
          <a:ln>
            <a:noFill/>
          </a:ln>
        </p:spPr>
        <p:txBody>
          <a:bodyPr vert="horz" lIns="91440" tIns="45720" rIns="91440" bIns="45720" rtlCol="0" anchor="t">
            <a:noAutofit/>
          </a:bodyPr>
          <a:lstStyle/>
          <a:p>
            <a:pPr marL="0" indent="0">
              <a:buNone/>
            </a:pPr>
            <a:r>
              <a:rPr lang="fi-FI" sz="1600" b="1" dirty="0"/>
              <a:t>Valmius ja kyky työllistää koronaepidemiaa edeltänyttä tilannetta vastaavalla tasolla toiminnan käynnistyessä</a:t>
            </a:r>
            <a:endParaRPr lang="fi-FI"/>
          </a:p>
          <a:p>
            <a:pPr marL="285750" indent="-285750"/>
            <a:r>
              <a:rPr lang="fi-FI" sz="1600" dirty="0"/>
              <a:t>Tuen määrä on 1 000 euroa työntekijää kohti edellyttäen, että yritys maksaa rajoitusvelvoitteen päättymisen jälkeen palkkaa kolmen kuukauden ajalta  vähintään 2 500 euroa.</a:t>
            </a:r>
            <a:endParaRPr lang="fi-FI" sz="1600" dirty="0">
              <a:cs typeface="Calibri"/>
            </a:endParaRPr>
          </a:p>
          <a:p>
            <a:pPr marL="285750" indent="-285750">
              <a:buFont typeface="Arial" panose="020B0604020202020204" pitchFamily="34" charset="0"/>
              <a:buChar char="•"/>
            </a:pPr>
            <a:r>
              <a:rPr lang="fi-FI" sz="1600" dirty="0"/>
              <a:t>Vuokratyöntekijöiden määrän arvio perustetaan henkilöä kohden arvolisäverottomaan </a:t>
            </a:r>
            <a:br>
              <a:rPr lang="fi-FI" sz="1600" dirty="0"/>
            </a:br>
            <a:r>
              <a:rPr lang="fi-FI" sz="1600" dirty="0"/>
              <a:t>4 500 euron keskimääräiseen veloitukseen henkilöstösivukulujen ja henkilövuokrayrityksen katteen huomioimiseksi.</a:t>
            </a:r>
            <a:endParaRPr lang="fi-FI" sz="1600" dirty="0">
              <a:cs typeface="Calibri"/>
            </a:endParaRPr>
          </a:p>
          <a:p>
            <a:pPr marL="285750" indent="-285750">
              <a:buFont typeface="Arial" panose="020B0604020202020204" pitchFamily="34" charset="0"/>
              <a:buChar char="•"/>
            </a:pPr>
            <a:r>
              <a:rPr lang="fi-FI" sz="1600" dirty="0"/>
              <a:t>Yksittäiselle yritykselle tai konsernille myönnettävän tuen enimmäismäärä on 800 000 euroa.  Yritysyhteydet tarkistetaan.</a:t>
            </a:r>
            <a:endParaRPr lang="fi-FI" sz="1600" dirty="0">
              <a:cs typeface="Calibri"/>
            </a:endParaRPr>
          </a:p>
          <a:p>
            <a:pPr marL="285750" indent="-285750">
              <a:buFont typeface="Arial" panose="020B0604020202020204" pitchFamily="34" charset="0"/>
              <a:buChar char="•"/>
            </a:pPr>
            <a:r>
              <a:rPr lang="fi-FI" sz="1600" dirty="0"/>
              <a:t>Palkan tai vuokratyön/alihankinnan laskutuksen ei tarvitse kertyä koko edellä mainitulta ajalta, vaan riittää, että yritys ylipäätään maksaa palkkaa tai palvelun maksua edellä mainitun määrän verran. </a:t>
            </a:r>
            <a:endParaRPr lang="fi-FI" sz="1600" dirty="0">
              <a:cs typeface="Calibri"/>
            </a:endParaRPr>
          </a:p>
          <a:p>
            <a:pPr marL="971550" lvl="1" indent="-285750">
              <a:buFont typeface="Arial" panose="020B0604020202020204" pitchFamily="34" charset="0"/>
              <a:buChar char="•"/>
            </a:pPr>
            <a:r>
              <a:rPr lang="fi-FI" sz="1600" dirty="0"/>
              <a:t>tukea saadakseen ei ole pakko avata liikettä välittömästi rajoitusvelvoitteen päättymisen jälkeen mikäli  avaaminen ei ole heti esimerkiksi liiketaloudellisesti kannattavaa.</a:t>
            </a:r>
            <a:endParaRPr lang="fi-FI" sz="1600" dirty="0">
              <a:cs typeface="Calibri"/>
            </a:endParaRPr>
          </a:p>
          <a:p>
            <a:pPr marL="285750" indent="-285750">
              <a:buFont typeface="Arial" panose="020B0604020202020204" pitchFamily="34" charset="0"/>
              <a:buChar char="•"/>
            </a:pPr>
            <a:r>
              <a:rPr lang="fi-FI" sz="1600" dirty="0"/>
              <a:t>Tuen saamisen ehtona ei ole tietty työaika, vaan ainoastaan se, että yritykselle syntyy palkkakustannuksia työntekijästä määräajan kuluessa vähintään 2 500 euroa tai vuokratyön/alihankinnan laskutusta vähintään 4500 euroa työntekijää kohden.</a:t>
            </a:r>
            <a:endParaRPr lang="fi-FI" sz="1600" dirty="0">
              <a:cs typeface="Calibri"/>
            </a:endParaRPr>
          </a:p>
          <a:p>
            <a:pPr marL="285750" indent="-285750">
              <a:buFont typeface="Arial" panose="020B0604020202020204" pitchFamily="34" charset="0"/>
              <a:buChar char="•"/>
            </a:pPr>
            <a:endParaRPr lang="fi-FI" sz="1800" dirty="0"/>
          </a:p>
        </p:txBody>
      </p:sp>
    </p:spTree>
    <p:extLst>
      <p:ext uri="{BB962C8B-B14F-4D97-AF65-F5344CB8AC3E}">
        <p14:creationId xmlns:p14="http://schemas.microsoft.com/office/powerpoint/2010/main" val="2360057664"/>
      </p:ext>
    </p:extLst>
  </p:cSld>
  <p:clrMapOvr>
    <a:masterClrMapping/>
  </p:clrMapOvr>
</p:sld>
</file>

<file path=ppt/theme/theme1.xml><?xml version="1.0" encoding="utf-8"?>
<a:theme xmlns:a="http://schemas.openxmlformats.org/drawingml/2006/main" name="Office-teema">
  <a:themeElements>
    <a:clrScheme name="Mukautettu 1">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003883"/>
      </a:hlink>
      <a:folHlink>
        <a:srgbClr val="58585A"/>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520D9BA1A42F834C9D83A857A637AC50" ma:contentTypeVersion="4" ma:contentTypeDescription="Luo uusi asiakirja." ma:contentTypeScope="" ma:versionID="b73742258c71a77cf01a2cc3ba825751">
  <xsd:schema xmlns:xsd="http://www.w3.org/2001/XMLSchema" xmlns:xs="http://www.w3.org/2001/XMLSchema" xmlns:p="http://schemas.microsoft.com/office/2006/metadata/properties" xmlns:ns2="118f5f3c-8858-4dd8-80b6-d475a4a5fc0b" targetNamespace="http://schemas.microsoft.com/office/2006/metadata/properties" ma:root="true" ma:fieldsID="05af340858a27430ac0db4578e978f65" ns2:_="">
    <xsd:import namespace="118f5f3c-8858-4dd8-80b6-d475a4a5fc0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f5f3c-8858-4dd8-80b6-d475a4a5fc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EDFCA2-78F2-4542-95F9-9E1B6BE80785}">
  <ds:schemaRefs>
    <ds:schemaRef ds:uri="http://schemas.microsoft.com/sharepoint/v3/contenttype/forms"/>
  </ds:schemaRefs>
</ds:datastoreItem>
</file>

<file path=customXml/itemProps2.xml><?xml version="1.0" encoding="utf-8"?>
<ds:datastoreItem xmlns:ds="http://schemas.openxmlformats.org/officeDocument/2006/customXml" ds:itemID="{377D416F-25C5-45F4-A4E7-19D8D16A2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8f5f3c-8858-4dd8-80b6-d475a4a5fc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85A7F9-0F56-48BF-968D-83494E815AEB}">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www.w3.org/XML/1998/namespace"/>
    <ds:schemaRef ds:uri="118f5f3c-8858-4dd8-80b6-d475a4a5fc0b"/>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96</TotalTime>
  <Words>1443</Words>
  <Application>Microsoft Office PowerPoint</Application>
  <PresentationFormat>Laajakuva</PresentationFormat>
  <Paragraphs>104</Paragraphs>
  <Slides>13</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13</vt:i4>
      </vt:variant>
    </vt:vector>
  </HeadingPairs>
  <TitlesOfParts>
    <vt:vector size="19" baseType="lpstr">
      <vt:lpstr>Arial</vt:lpstr>
      <vt:lpstr>Arial,Sans-Serif</vt:lpstr>
      <vt:lpstr>Calibri</vt:lpstr>
      <vt:lpstr>Courier New</vt:lpstr>
      <vt:lpstr>Wingdings</vt:lpstr>
      <vt:lpstr>Office-teema</vt:lpstr>
      <vt:lpstr>RAVITSEMISYRITYSTEN  väliaikaiset tuet ja hyvitykset  </vt:lpstr>
      <vt:lpstr>Miksi?</vt:lpstr>
      <vt:lpstr>Millaisia kompensaatioita?</vt:lpstr>
      <vt:lpstr>Kompensaatioiden piiriin eivät kuulu</vt:lpstr>
      <vt:lpstr>Miten käytännössä?</vt:lpstr>
      <vt:lpstr>Hyvitys toiminnan rajoittamisesta</vt:lpstr>
      <vt:lpstr>Automaattisen joukkomaksatuksen piirissä olevat  yritykset saavat hyvityksen kahdessa erässä</vt:lpstr>
      <vt:lpstr>Automaattisen maksatuksen ulkopuolella olevat yritykset Hyvityksen hakeminen </vt:lpstr>
      <vt:lpstr>Tuki uudelleentyöllistämiseen (1/2)</vt:lpstr>
      <vt:lpstr>Tuki uudelleentyöllistämiseen (2/2)</vt:lpstr>
      <vt:lpstr>Tuki uudelleentyöllistämiseen, haku auki 31.10. saakka</vt:lpstr>
      <vt:lpstr>Tukien jälkivalvonta</vt:lpstr>
      <vt:lpstr>Ota yhteyttä</vt:lpstr>
    </vt:vector>
  </TitlesOfParts>
  <Company>Suomen Valtio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Ravitsemisyritysten väliaikaiset tuet ja hyvitykset.</dc:title>
  <dc:creator>viestintapalvelut.keha@ely-keskus.fi</dc:creator>
  <cp:lastModifiedBy>Tanja</cp:lastModifiedBy>
  <cp:revision>154</cp:revision>
  <dcterms:created xsi:type="dcterms:W3CDTF">2020-04-06T12:25:31Z</dcterms:created>
  <dcterms:modified xsi:type="dcterms:W3CDTF">2020-06-09T08:32:32Z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0x010100520D9BA1A42F834C9D83A857A637AC50</vt:lpwstr>
  </property>
</Properties>
</file>